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2.jpeg" ContentType="image/jpeg"/>
  <Override PartName="/ppt/media/image3.jpeg" ContentType="image/jpeg"/>
  <Override PartName="/ppt/media/image4.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Lst>
  <p:sldSz cx="13004800" cy="9753600"/>
  <p:notesSz cx="6858000" cy="9144000"/>
  <p:defaultTextStyle>
    <a:lvl1pPr algn="ctr" defTabSz="584200">
      <a:defRPr sz="3800">
        <a:latin typeface="Gill Sans"/>
        <a:ea typeface="Gill Sans"/>
        <a:cs typeface="Gill Sans"/>
        <a:sym typeface="Gill Sans"/>
      </a:defRPr>
    </a:lvl1pPr>
    <a:lvl2pPr indent="342900" algn="ctr" defTabSz="584200">
      <a:defRPr sz="3800">
        <a:latin typeface="Gill Sans"/>
        <a:ea typeface="Gill Sans"/>
        <a:cs typeface="Gill Sans"/>
        <a:sym typeface="Gill Sans"/>
      </a:defRPr>
    </a:lvl2pPr>
    <a:lvl3pPr indent="685800" algn="ctr" defTabSz="584200">
      <a:defRPr sz="3800">
        <a:latin typeface="Gill Sans"/>
        <a:ea typeface="Gill Sans"/>
        <a:cs typeface="Gill Sans"/>
        <a:sym typeface="Gill Sans"/>
      </a:defRPr>
    </a:lvl3pPr>
    <a:lvl4pPr indent="1028700" algn="ctr" defTabSz="584200">
      <a:defRPr sz="3800">
        <a:latin typeface="Gill Sans"/>
        <a:ea typeface="Gill Sans"/>
        <a:cs typeface="Gill Sans"/>
        <a:sym typeface="Gill Sans"/>
      </a:defRPr>
    </a:lvl4pPr>
    <a:lvl5pPr indent="1371600" algn="ctr" defTabSz="584200">
      <a:defRPr sz="3800">
        <a:latin typeface="Gill Sans"/>
        <a:ea typeface="Gill Sans"/>
        <a:cs typeface="Gill Sans"/>
        <a:sym typeface="Gill Sans"/>
      </a:defRPr>
    </a:lvl5pPr>
    <a:lvl6pPr indent="1714500" algn="ctr" defTabSz="584200">
      <a:defRPr sz="3800">
        <a:latin typeface="Gill Sans"/>
        <a:ea typeface="Gill Sans"/>
        <a:cs typeface="Gill Sans"/>
        <a:sym typeface="Gill Sans"/>
      </a:defRPr>
    </a:lvl6pPr>
    <a:lvl7pPr indent="2057400" algn="ctr" defTabSz="584200">
      <a:defRPr sz="3800">
        <a:latin typeface="Gill Sans"/>
        <a:ea typeface="Gill Sans"/>
        <a:cs typeface="Gill Sans"/>
        <a:sym typeface="Gill Sans"/>
      </a:defRPr>
    </a:lvl7pPr>
    <a:lvl8pPr indent="2400300" algn="ctr" defTabSz="584200">
      <a:defRPr sz="3800">
        <a:latin typeface="Gill Sans"/>
        <a:ea typeface="Gill Sans"/>
        <a:cs typeface="Gill Sans"/>
        <a:sym typeface="Gill Sans"/>
      </a:defRPr>
    </a:lvl8pPr>
    <a:lvl9pPr indent="2743200" algn="ctr" defTabSz="584200">
      <a:defRPr sz="3800">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p:nvPr>
            <p:ph type="sldImg"/>
          </p:nvPr>
        </p:nvSpPr>
        <p:spPr>
          <a:xfrm>
            <a:off x="1143000" y="685800"/>
            <a:ext cx="4572000" cy="3429000"/>
          </a:xfrm>
          <a:prstGeom prst="rect">
            <a:avLst/>
          </a:prstGeom>
        </p:spPr>
        <p:txBody>
          <a:bodyPr/>
          <a:lstStyle/>
          <a:p>
            <a:pPr lvl="0"/>
          </a:p>
        </p:txBody>
      </p:sp>
      <p:sp>
        <p:nvSpPr>
          <p:cNvPr id="36" name="Shape 3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defRPr sz="3600">
        <a:latin typeface="Helvetica"/>
        <a:ea typeface="Helvetica"/>
        <a:cs typeface="Helvetica"/>
        <a:sym typeface="Helvetica"/>
      </a:defRPr>
    </a:lvl1pPr>
    <a:lvl2pPr indent="228600" defTabSz="457200">
      <a:defRPr sz="3600">
        <a:latin typeface="Helvetica"/>
        <a:ea typeface="Helvetica"/>
        <a:cs typeface="Helvetica"/>
        <a:sym typeface="Helvetica"/>
      </a:defRPr>
    </a:lvl2pPr>
    <a:lvl3pPr indent="457200" defTabSz="457200">
      <a:defRPr sz="3600">
        <a:latin typeface="Helvetica"/>
        <a:ea typeface="Helvetica"/>
        <a:cs typeface="Helvetica"/>
        <a:sym typeface="Helvetica"/>
      </a:defRPr>
    </a:lvl3pPr>
    <a:lvl4pPr indent="685800" defTabSz="457200">
      <a:defRPr sz="3600">
        <a:latin typeface="Helvetica"/>
        <a:ea typeface="Helvetica"/>
        <a:cs typeface="Helvetica"/>
        <a:sym typeface="Helvetica"/>
      </a:defRPr>
    </a:lvl4pPr>
    <a:lvl5pPr indent="914400" defTabSz="457200">
      <a:defRPr sz="3600">
        <a:latin typeface="Helvetica"/>
        <a:ea typeface="Helvetica"/>
        <a:cs typeface="Helvetica"/>
        <a:sym typeface="Helvetica"/>
      </a:defRPr>
    </a:lvl5pPr>
    <a:lvl6pPr indent="1143000" defTabSz="457200">
      <a:defRPr sz="3600">
        <a:latin typeface="Helvetica"/>
        <a:ea typeface="Helvetica"/>
        <a:cs typeface="Helvetica"/>
        <a:sym typeface="Helvetica"/>
      </a:defRPr>
    </a:lvl6pPr>
    <a:lvl7pPr indent="1371600" defTabSz="457200">
      <a:defRPr sz="3600">
        <a:latin typeface="Helvetica"/>
        <a:ea typeface="Helvetica"/>
        <a:cs typeface="Helvetica"/>
        <a:sym typeface="Helvetica"/>
      </a:defRPr>
    </a:lvl7pPr>
    <a:lvl8pPr indent="1600200" defTabSz="457200">
      <a:defRPr sz="3600">
        <a:latin typeface="Helvetica"/>
        <a:ea typeface="Helvetica"/>
        <a:cs typeface="Helvetica"/>
        <a:sym typeface="Helvetica"/>
      </a:defRPr>
    </a:lvl8pPr>
    <a:lvl9pPr indent="1828800" defTabSz="457200">
      <a:defRPr sz="3600">
        <a:latin typeface="Helvetica"/>
        <a:ea typeface="Helvetica"/>
        <a:cs typeface="Helvetica"/>
        <a:sym typeface="Helvetica"/>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6.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7.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8.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9.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1.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2.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3.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4.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5.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6.xml.rels><?xml version="1.0" encoding="UTF-8" standalone="yes"?><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7.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8.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9.xml.rels><?xml version="1.0" encoding="UTF-8" standalone="yes"?><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standalone="yes"?><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81.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sldImg"/>
          </p:nvPr>
        </p:nvSpPr>
        <p:spPr>
          <a:prstGeom prst="rect">
            <a:avLst/>
          </a:prstGeom>
        </p:spPr>
        <p:txBody>
          <a:bodyPr/>
          <a:lstStyle/>
          <a:p>
            <a:pPr lvl="0"/>
          </a:p>
        </p:txBody>
      </p:sp>
      <p:sp>
        <p:nvSpPr>
          <p:cNvPr id="43" name="Shape 43"/>
          <p:cNvSpPr/>
          <p:nvPr>
            <p:ph type="body" sz="quarter" idx="1"/>
          </p:nvPr>
        </p:nvSpPr>
        <p:spPr>
          <a:prstGeom prst="rect">
            <a:avLst/>
          </a:prstGeom>
        </p:spPr>
        <p:txBody>
          <a:bodyPr/>
          <a:lstStyle/>
          <a:p>
            <a:pPr lvl="0">
              <a:defRPr sz="1800"/>
            </a:pPr>
            <a:r>
              <a:rPr sz="3600"/>
              <a:t>Thanks everybody for coming to my talk! My name is Michael Becker, I work on the Data Ninjas Team at AWeber. AWeber is an email service provider located just outside of Philadelphia. I’m also the founder of the DataPhilly meetup with over 800 members.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lvl="0"/>
          </a:p>
        </p:txBody>
      </p:sp>
      <p:sp>
        <p:nvSpPr>
          <p:cNvPr id="112" name="Shape 112"/>
          <p:cNvSpPr/>
          <p:nvPr>
            <p:ph type="body" sz="quarter" idx="1"/>
          </p:nvPr>
        </p:nvSpPr>
        <p:spPr>
          <a:prstGeom prst="rect">
            <a:avLst/>
          </a:prstGeom>
        </p:spPr>
        <p:txBody>
          <a:bodyPr/>
          <a:lstStyle/>
          <a:p>
            <a:pPr lvl="0">
              <a:defRPr sz="1800"/>
            </a:pPr>
            <a:r>
              <a:rPr b="1" sz="2000"/>
              <a:t>W</a:t>
            </a:r>
            <a:r>
              <a:rPr sz="2000"/>
              <a:t>hat is Data Science, well there is a lot of disagreement on this subject but I like this Venn diagram created by Drew Conway which gives a good high level overview of what skills are involved in Data Science.</a:t>
            </a:r>
            <a:endParaRPr sz="2000"/>
          </a:p>
          <a:p>
            <a:pPr lvl="0">
              <a:defRPr sz="1800"/>
            </a:pPr>
            <a:r>
              <a:rPr b="1" sz="2000"/>
              <a:t>C</a:t>
            </a:r>
            <a:r>
              <a:rPr sz="2000"/>
              <a:t>onway argues that at a minimum, you need 3 main skills to be a good Data Scientist. Hacking skills, Math &amp; statistics, and substantive expertise.</a:t>
            </a:r>
            <a:endParaRPr sz="2000"/>
          </a:p>
          <a:p>
            <a:pPr lvl="0">
              <a:defRPr sz="1800"/>
            </a:pPr>
            <a:r>
              <a:rPr b="1" sz="2000"/>
              <a:t>I</a:t>
            </a:r>
            <a:r>
              <a:rPr sz="2000"/>
              <a:t>n the “Hacking Skills” circle, he includes things like “manipulating text files at the command-line” and “thinking algorithmically”</a:t>
            </a:r>
            <a:endParaRPr sz="2000"/>
          </a:p>
          <a:p>
            <a:pPr lvl="0">
              <a:defRPr sz="1800"/>
            </a:pPr>
            <a:r>
              <a:rPr b="1" sz="2000"/>
              <a:t>T</a:t>
            </a:r>
            <a:r>
              <a:rPr sz="2000"/>
              <a:t>he Math &amp; Statistics part is pretty straight forward.</a:t>
            </a:r>
            <a:endParaRPr sz="2000"/>
          </a:p>
          <a:p>
            <a:pPr lvl="0">
              <a:defRPr sz="1800"/>
            </a:pPr>
            <a:r>
              <a:rPr b="1" sz="2000"/>
              <a:t>D</a:t>
            </a:r>
            <a:r>
              <a:rPr sz="2000"/>
              <a:t>rew argues that these 2 pieces are not enough on their own, you also need to understand the data, you need domain knowledge and expertise.</a:t>
            </a:r>
            <a:endParaRPr sz="2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lvl="0"/>
          </a:p>
        </p:txBody>
      </p:sp>
      <p:sp>
        <p:nvSpPr>
          <p:cNvPr id="119" name="Shape 119"/>
          <p:cNvSpPr/>
          <p:nvPr>
            <p:ph type="body" sz="quarter" idx="1"/>
          </p:nvPr>
        </p:nvSpPr>
        <p:spPr>
          <a:prstGeom prst="rect">
            <a:avLst/>
          </a:prstGeom>
        </p:spPr>
        <p:txBody>
          <a:bodyPr/>
          <a:lstStyle/>
          <a:p>
            <a:pPr lvl="0">
              <a:defRPr sz="1800"/>
            </a:pPr>
            <a:r>
              <a:rPr sz="3600"/>
              <a:t>I’m not sure if it was Hilary Mason who first coined the term OSEMN, but that’s certainly who I learned it from. OSEMN is a typical data science process followed by many data scientists. Let’s break it down.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lvl="0"/>
          </a:p>
        </p:txBody>
      </p:sp>
      <p:sp>
        <p:nvSpPr>
          <p:cNvPr id="126" name="Shape 126"/>
          <p:cNvSpPr/>
          <p:nvPr>
            <p:ph type="body" sz="quarter" idx="1"/>
          </p:nvPr>
        </p:nvSpPr>
        <p:spPr>
          <a:prstGeom prst="rect">
            <a:avLst/>
          </a:prstGeom>
        </p:spPr>
        <p:txBody>
          <a:bodyPr/>
          <a:lstStyle/>
          <a:p>
            <a:pPr lvl="0">
              <a:defRPr sz="1800"/>
            </a:pPr>
            <a:r>
              <a:rPr sz="3600"/>
              <a:t>Obtain is pretty straight forward. To do Data Science, you first need data. Not all data is easy to access. Be prepared to jump through some hoops to obtain your datasets.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lvl="0"/>
          </a:p>
        </p:txBody>
      </p:sp>
      <p:sp>
        <p:nvSpPr>
          <p:cNvPr id="133" name="Shape 133"/>
          <p:cNvSpPr/>
          <p:nvPr>
            <p:ph type="body" sz="quarter" idx="1"/>
          </p:nvPr>
        </p:nvSpPr>
        <p:spPr>
          <a:prstGeom prst="rect">
            <a:avLst/>
          </a:prstGeom>
        </p:spPr>
        <p:txBody>
          <a:bodyPr/>
          <a:lstStyle/>
          <a:p>
            <a:pPr lvl="0">
              <a:defRPr sz="1800"/>
            </a:pPr>
            <a:r>
              <a:rPr sz="3600"/>
              <a:t>Okay, so you have your dataset, now what? If your lucky, your data will be well structured and easily parseable. But in reality, it’s rarely that simple. Messy data is the norm, not the exception. But don’t panic, scrubbing your data is just another part of the job!</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lvl="0"/>
          </a:p>
        </p:txBody>
      </p:sp>
      <p:sp>
        <p:nvSpPr>
          <p:cNvPr id="140" name="Shape 140"/>
          <p:cNvSpPr/>
          <p:nvPr>
            <p:ph type="body" sz="quarter" idx="1"/>
          </p:nvPr>
        </p:nvSpPr>
        <p:spPr>
          <a:prstGeom prst="rect">
            <a:avLst/>
          </a:prstGeom>
        </p:spPr>
        <p:txBody>
          <a:bodyPr/>
          <a:lstStyle/>
          <a:p>
            <a:pPr lvl="0">
              <a:defRPr sz="1800"/>
            </a:pPr>
            <a:r>
              <a:rPr sz="3600"/>
              <a:t>To get the most out of your dataset, you need to understand it. This is where the Explore step comes in. This can be as simple as looking at your raw data in a text editor, or as advanced as running machine learning algorithms on your data.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lvl="0"/>
          </a:p>
        </p:txBody>
      </p:sp>
      <p:sp>
        <p:nvSpPr>
          <p:cNvPr id="147" name="Shape 147"/>
          <p:cNvSpPr/>
          <p:nvPr>
            <p:ph type="body" sz="quarter" idx="1"/>
          </p:nvPr>
        </p:nvSpPr>
        <p:spPr>
          <a:prstGeom prst="rect">
            <a:avLst/>
          </a:prstGeom>
        </p:spPr>
        <p:txBody>
          <a:bodyPr/>
          <a:lstStyle/>
          <a:p>
            <a:pPr lvl="0">
              <a:defRPr sz="1800"/>
            </a:pPr>
            <a:r>
              <a:rPr sz="3600"/>
              <a:t>Sometimes you want to predict the future using your data! This is usually where machine learning comes into the picture. The goal here is to maximize predictive power by minimizing the level of error.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lvl="0"/>
          </a:p>
        </p:txBody>
      </p:sp>
      <p:sp>
        <p:nvSpPr>
          <p:cNvPr id="154" name="Shape 154"/>
          <p:cNvSpPr/>
          <p:nvPr>
            <p:ph type="body" sz="quarter" idx="1"/>
          </p:nvPr>
        </p:nvSpPr>
        <p:spPr>
          <a:prstGeom prst="rect">
            <a:avLst/>
          </a:prstGeom>
        </p:spPr>
        <p:txBody>
          <a:bodyPr/>
          <a:lstStyle/>
          <a:p>
            <a:pPr lvl="0">
              <a:defRPr sz="1800"/>
            </a:pPr>
            <a:r>
              <a:rPr sz="3600"/>
              <a:t>A model isn’t useful on it’s own. This is where the interpret step comes in. Often while interpreting the results of your model, you’ll identify areas for improvement which will allow you to iterate and improved on it. Even a bad model can lead to useful insights.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lvl="0"/>
          </a:p>
        </p:txBody>
      </p:sp>
      <p:sp>
        <p:nvSpPr>
          <p:cNvPr id="161" name="Shape 161"/>
          <p:cNvSpPr/>
          <p:nvPr>
            <p:ph type="body" sz="quarter" idx="1"/>
          </p:nvPr>
        </p:nvSpPr>
        <p:spPr>
          <a:prstGeom prst="rect">
            <a:avLst/>
          </a:prstGeom>
        </p:spPr>
        <p:txBody>
          <a:bodyPr/>
          <a:lstStyle/>
          <a:p>
            <a:pPr lvl="0">
              <a:defRPr sz="1800"/>
            </a:pPr>
            <a:r>
              <a:rPr b="1" sz="3600"/>
              <a:t>In</a:t>
            </a:r>
            <a:r>
              <a:rPr sz="3600"/>
              <a:t> this talk I’m going to walk you through the OSEMN process by building a language classification algorithm from scratch. A language classification algorithm will predict the language of some text. For example, you might give it the text “yada yada yada” and the classifier would classify this as English.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lvl="0"/>
          </a:p>
        </p:txBody>
      </p:sp>
      <p:sp>
        <p:nvSpPr>
          <p:cNvPr id="168" name="Shape 168"/>
          <p:cNvSpPr/>
          <p:nvPr>
            <p:ph type="body" sz="quarter" idx="1"/>
          </p:nvPr>
        </p:nvSpPr>
        <p:spPr>
          <a:prstGeom prst="rect">
            <a:avLst/>
          </a:prstGeom>
        </p:spPr>
        <p:txBody>
          <a:bodyPr/>
          <a:lstStyle/>
          <a:p>
            <a:pPr lvl="0">
              <a:defRPr sz="1800"/>
            </a:pPr>
            <a:r>
              <a:rPr b="1" sz="3600"/>
              <a:t>Language</a:t>
            </a:r>
            <a:r>
              <a:rPr sz="3600"/>
              <a:t> classification can be useful on its own. For example, I’ve used this algorithm to break down AWeber’s customers by the language they use in the emails they send.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lvl="0"/>
          </a:p>
        </p:txBody>
      </p:sp>
      <p:sp>
        <p:nvSpPr>
          <p:cNvPr id="175" name="Shape 175"/>
          <p:cNvSpPr/>
          <p:nvPr>
            <p:ph type="body" sz="quarter" idx="1"/>
          </p:nvPr>
        </p:nvSpPr>
        <p:spPr>
          <a:prstGeom prst="rect">
            <a:avLst/>
          </a:prstGeom>
        </p:spPr>
        <p:txBody>
          <a:bodyPr/>
          <a:lstStyle/>
          <a:p>
            <a:pPr lvl="0">
              <a:defRPr sz="1800"/>
            </a:pPr>
            <a:r>
              <a:rPr b="1" sz="3600"/>
              <a:t>Language</a:t>
            </a:r>
            <a:r>
              <a:rPr sz="3600"/>
              <a:t> classification can also be useful as a preprocessing step. For example, Google likely uses it to automatically detect what language you’re typing into google translate, and Google Chrome probably uses it to detect the language of the webpages your viewing.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sldImg"/>
          </p:nvPr>
        </p:nvSpPr>
        <p:spPr>
          <a:prstGeom prst="rect">
            <a:avLst/>
          </a:prstGeom>
        </p:spPr>
        <p:txBody>
          <a:bodyPr/>
          <a:lstStyle/>
          <a:p>
            <a:pPr lvl="0"/>
          </a:p>
        </p:txBody>
      </p:sp>
      <p:sp>
        <p:nvSpPr>
          <p:cNvPr id="53" name="Shape 53"/>
          <p:cNvSpPr/>
          <p:nvPr>
            <p:ph type="body" sz="quarter" idx="1"/>
          </p:nvPr>
        </p:nvSpPr>
        <p:spPr>
          <a:prstGeom prst="rect">
            <a:avLst/>
          </a:prstGeom>
        </p:spPr>
        <p:txBody>
          <a:bodyPr/>
          <a:lstStyle/>
          <a:p>
            <a:pPr lvl="0">
              <a:defRPr sz="1800"/>
            </a:pPr>
            <a:r>
              <a:rPr sz="3600"/>
              <a:t>Working on the DAMN team at AWeber, I’ve introduced several predictive algorithms into our application. My co-workers think I’m some kind of math superhero, reading scholarly papers by day and fighting crime by night! The truth is much more sinister.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lvl="0"/>
          </a:p>
        </p:txBody>
      </p:sp>
      <p:sp>
        <p:nvSpPr>
          <p:cNvPr id="186" name="Shape 186"/>
          <p:cNvSpPr/>
          <p:nvPr>
            <p:ph type="body" sz="quarter" idx="1"/>
          </p:nvPr>
        </p:nvSpPr>
        <p:spPr>
          <a:prstGeom prst="rect">
            <a:avLst/>
          </a:prstGeom>
        </p:spPr>
        <p:txBody>
          <a:bodyPr/>
          <a:lstStyle/>
          <a:p>
            <a:pPr lvl="0">
              <a:defRPr sz="1800"/>
            </a:pPr>
            <a:r>
              <a:rPr sz="3600"/>
              <a:t>Step one is to obtain the data. In the case of our language classification model, we need text in a bunch of different languages. Fortunately, Wikipedia has an abundant supply of this kind of data. There are Wikipedia datasets available online, but that’s no fun! Let’s build our own!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lvl="0"/>
          </a:p>
        </p:txBody>
      </p:sp>
      <p:sp>
        <p:nvSpPr>
          <p:cNvPr id="193" name="Shape 193"/>
          <p:cNvSpPr/>
          <p:nvPr>
            <p:ph type="body" sz="quarter" idx="1"/>
          </p:nvPr>
        </p:nvSpPr>
        <p:spPr>
          <a:prstGeom prst="rect">
            <a:avLst/>
          </a:prstGeom>
        </p:spPr>
        <p:txBody>
          <a:bodyPr/>
          <a:lstStyle/>
          <a:p>
            <a:pPr lvl="0">
              <a:defRPr sz="1800"/>
            </a:pPr>
            <a:r>
              <a:rPr sz="3600"/>
              <a:t>To start off, I grabbed a list of hourly page views. I wrote some scripts to aggregate this data for several months, and compiled a list of the top articles per language.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lvl="0"/>
          </a:p>
        </p:txBody>
      </p:sp>
      <p:sp>
        <p:nvSpPr>
          <p:cNvPr id="200" name="Shape 200"/>
          <p:cNvSpPr/>
          <p:nvPr>
            <p:ph type="body" sz="quarter" idx="1"/>
          </p:nvPr>
        </p:nvSpPr>
        <p:spPr>
          <a:prstGeom prst="rect">
            <a:avLst/>
          </a:prstGeom>
        </p:spPr>
        <p:txBody>
          <a:bodyPr/>
          <a:lstStyle/>
          <a:p>
            <a:pPr lvl="0">
              <a:defRPr sz="1800"/>
            </a:pPr>
            <a:r>
              <a:rPr sz="3600"/>
              <a:t>Next I used the Special:Export page for each Wikipedia to export the pages I wanted.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lvl="0"/>
          </a:p>
        </p:txBody>
      </p:sp>
      <p:sp>
        <p:nvSpPr>
          <p:cNvPr id="207" name="Shape 207"/>
          <p:cNvSpPr/>
          <p:nvPr>
            <p:ph type="body" sz="quarter" idx="1"/>
          </p:nvPr>
        </p:nvSpPr>
        <p:spPr>
          <a:prstGeom prst="rect">
            <a:avLst/>
          </a:prstGeom>
        </p:spPr>
        <p:txBody>
          <a:bodyPr/>
          <a:lstStyle/>
          <a:p>
            <a:pPr lvl="0">
              <a:defRPr sz="1800"/>
            </a:pPr>
            <a:r>
              <a:rPr sz="3600"/>
              <a:t>This task was made trivially scriptable via the use of the “Copy as cURL” command in the Chrome Developer Tools.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lvl="0"/>
          </a:p>
        </p:txBody>
      </p:sp>
      <p:sp>
        <p:nvSpPr>
          <p:cNvPr id="214" name="Shape 214"/>
          <p:cNvSpPr/>
          <p:nvPr>
            <p:ph type="body" sz="quarter" idx="1"/>
          </p:nvPr>
        </p:nvSpPr>
        <p:spPr>
          <a:prstGeom prst="rect">
            <a:avLst/>
          </a:prstGeom>
        </p:spPr>
        <p:txBody>
          <a:bodyPr/>
          <a:lstStyle/>
          <a:p>
            <a:pPr lvl="0">
              <a:defRPr sz="1800"/>
            </a:pPr>
            <a:r>
              <a:rPr sz="3600"/>
              <a:t>Add to this the nifty uncurl library, and you have an instant Python bot!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lvl="0"/>
          </a:p>
        </p:txBody>
      </p:sp>
      <p:sp>
        <p:nvSpPr>
          <p:cNvPr id="223" name="Shape 223"/>
          <p:cNvSpPr/>
          <p:nvPr>
            <p:ph type="body" sz="quarter" idx="1"/>
          </p:nvPr>
        </p:nvSpPr>
        <p:spPr>
          <a:prstGeom prst="rect">
            <a:avLst/>
          </a:prstGeom>
        </p:spPr>
        <p:txBody>
          <a:bodyPr/>
          <a:lstStyle/>
          <a:p>
            <a:pPr lvl="0">
              <a:defRPr sz="1800"/>
            </a:pPr>
            <a:r>
              <a:rPr sz="3600"/>
              <a:t>Now that we have our data, we need to scrub it. Our dumps are in xml format, so we’ll need to pull the articles out of the xml.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lvl="0"/>
          </a:p>
        </p:txBody>
      </p:sp>
      <p:sp>
        <p:nvSpPr>
          <p:cNvPr id="230" name="Shape 230"/>
          <p:cNvSpPr/>
          <p:nvPr>
            <p:ph type="body" sz="quarter" idx="1"/>
          </p:nvPr>
        </p:nvSpPr>
        <p:spPr>
          <a:prstGeom prst="rect">
            <a:avLst/>
          </a:prstGeom>
        </p:spPr>
        <p:txBody>
          <a:bodyPr/>
          <a:lstStyle/>
          <a:p>
            <a:pPr lvl="0">
              <a:defRPr sz="1800"/>
            </a:pPr>
            <a:r>
              <a:rPr sz="3600"/>
              <a:t>Luckily I found some Python code that already does this called wikipedia-extractor.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lvl="0"/>
          </a:p>
        </p:txBody>
      </p:sp>
      <p:sp>
        <p:nvSpPr>
          <p:cNvPr id="237" name="Shape 237"/>
          <p:cNvSpPr/>
          <p:nvPr>
            <p:ph type="body" sz="quarter" idx="1"/>
          </p:nvPr>
        </p:nvSpPr>
        <p:spPr>
          <a:prstGeom prst="rect">
            <a:avLst/>
          </a:prstGeom>
        </p:spPr>
        <p:txBody>
          <a:bodyPr/>
          <a:lstStyle/>
          <a:p>
            <a:pPr lvl="0">
              <a:defRPr sz="1800"/>
            </a:pPr>
            <a:r>
              <a:rPr sz="3600"/>
              <a:t>This tool produces output that looks a lot like valid XML, but it’s not!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lvl="0"/>
          </a:p>
        </p:txBody>
      </p:sp>
      <p:sp>
        <p:nvSpPr>
          <p:cNvPr id="244" name="Shape 244"/>
          <p:cNvSpPr/>
          <p:nvPr>
            <p:ph type="body" sz="quarter" idx="1"/>
          </p:nvPr>
        </p:nvSpPr>
        <p:spPr>
          <a:prstGeom prst="rect">
            <a:avLst/>
          </a:prstGeom>
        </p:spPr>
        <p:txBody>
          <a:bodyPr/>
          <a:lstStyle/>
          <a:p>
            <a:pPr lvl="0">
              <a:defRPr sz="1800"/>
            </a:pPr>
            <a:r>
              <a:rPr sz="3600"/>
              <a:t>The code was a bit ugly, so rather than try and fix it I just wrote a simple regex to parse it!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lvl="0"/>
          </a:p>
        </p:txBody>
      </p:sp>
      <p:sp>
        <p:nvSpPr>
          <p:cNvPr id="253" name="Shape 253"/>
          <p:cNvSpPr/>
          <p:nvPr>
            <p:ph type="body" sz="quarter" idx="1"/>
          </p:nvPr>
        </p:nvSpPr>
        <p:spPr>
          <a:prstGeom prst="rect">
            <a:avLst/>
          </a:prstGeom>
        </p:spPr>
        <p:txBody>
          <a:bodyPr/>
          <a:lstStyle/>
          <a:p>
            <a:pPr lvl="0">
              <a:defRPr sz="1800"/>
            </a:pPr>
            <a:r>
              <a:rPr sz="3600"/>
              <a:t>Alright, now that we finally have some data, let’s explore!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Shape 61"/>
          <p:cNvSpPr/>
          <p:nvPr>
            <p:ph type="sldImg"/>
          </p:nvPr>
        </p:nvSpPr>
        <p:spPr>
          <a:prstGeom prst="rect">
            <a:avLst/>
          </a:prstGeom>
        </p:spPr>
        <p:txBody>
          <a:bodyPr/>
          <a:lstStyle/>
          <a:p>
            <a:pPr lvl="0"/>
          </a:p>
        </p:txBody>
      </p:sp>
      <p:sp>
        <p:nvSpPr>
          <p:cNvPr id="62" name="Shape 62"/>
          <p:cNvSpPr/>
          <p:nvPr>
            <p:ph type="body" sz="quarter" idx="1"/>
          </p:nvPr>
        </p:nvSpPr>
        <p:spPr>
          <a:prstGeom prst="rect">
            <a:avLst/>
          </a:prstGeom>
        </p:spPr>
        <p:txBody>
          <a:bodyPr/>
          <a:lstStyle/>
          <a:p>
            <a:pPr lvl="0">
              <a:defRPr sz="1800"/>
            </a:pPr>
            <a:r>
              <a:rPr sz="3600"/>
              <a:t>Fortunately for me, I don’t have to be a genius to look like a superhero, I just have to use python! While I’ll cover some math in this talk, I’ll mainly be keeping things high-level.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lvl="0"/>
          </a:p>
        </p:txBody>
      </p:sp>
      <p:sp>
        <p:nvSpPr>
          <p:cNvPr id="260" name="Shape 260"/>
          <p:cNvSpPr/>
          <p:nvPr>
            <p:ph type="body" sz="quarter" idx="1"/>
          </p:nvPr>
        </p:nvSpPr>
        <p:spPr>
          <a:prstGeom prst="rect">
            <a:avLst/>
          </a:prstGeom>
        </p:spPr>
        <p:txBody>
          <a:bodyPr/>
          <a:lstStyle/>
          <a:p>
            <a:pPr lvl="0">
              <a:defRPr sz="1800"/>
            </a:pPr>
            <a:r>
              <a:rPr sz="3600"/>
              <a:t>To start off, I counted the number of times each character occurs in each language and grabbed the top 2000 from each.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lvl="0"/>
          </a:p>
        </p:txBody>
      </p:sp>
      <p:sp>
        <p:nvSpPr>
          <p:cNvPr id="267" name="Shape 267"/>
          <p:cNvSpPr/>
          <p:nvPr>
            <p:ph type="body" sz="quarter" idx="1"/>
          </p:nvPr>
        </p:nvSpPr>
        <p:spPr>
          <a:prstGeom prst="rect">
            <a:avLst/>
          </a:prstGeom>
        </p:spPr>
        <p:txBody>
          <a:bodyPr/>
          <a:lstStyle/>
          <a:p>
            <a:pPr lvl="0">
              <a:defRPr sz="1800"/>
            </a:pPr>
            <a:r>
              <a:rPr sz="3600"/>
              <a:t>Storing the data as a list of dictionaries makes it easy to load into a pandas DataFrame! You can think of a DataFrame as a mix between an Excel spreadsheet and a SQL database, but Python!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lvl="0"/>
          </a:p>
        </p:txBody>
      </p:sp>
      <p:sp>
        <p:nvSpPr>
          <p:cNvPr id="275" name="Shape 275"/>
          <p:cNvSpPr/>
          <p:nvPr>
            <p:ph type="body" sz="quarter" idx="1"/>
          </p:nvPr>
        </p:nvSpPr>
        <p:spPr>
          <a:prstGeom prst="rect">
            <a:avLst/>
          </a:prstGeom>
        </p:spPr>
        <p:txBody>
          <a:bodyPr/>
          <a:lstStyle>
            <a:lvl1pPr>
              <a:defRPr sz="4000"/>
            </a:lvl1pPr>
          </a:lstStyle>
          <a:p>
            <a:pPr lvl="0">
              <a:defRPr sz="1800"/>
            </a:pPr>
            <a:r>
              <a:rPr sz="4000"/>
              <a:t>We can calculate percentages from our letter counts using the div method.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lvl="0"/>
          </a:p>
        </p:txBody>
      </p:sp>
      <p:sp>
        <p:nvSpPr>
          <p:cNvPr id="283" name="Shape 283"/>
          <p:cNvSpPr/>
          <p:nvPr>
            <p:ph type="body" sz="quarter" idx="1"/>
          </p:nvPr>
        </p:nvSpPr>
        <p:spPr>
          <a:prstGeom prst="rect">
            <a:avLst/>
          </a:prstGeom>
        </p:spPr>
        <p:txBody>
          <a:bodyPr/>
          <a:lstStyle>
            <a:lvl1pPr>
              <a:defRPr sz="4000"/>
            </a:lvl1pPr>
          </a:lstStyle>
          <a:p>
            <a:pPr lvl="0">
              <a:defRPr sz="1800"/>
            </a:pPr>
            <a:r>
              <a:rPr sz="4000"/>
              <a:t>We can add these to as new columns to our DataFrame using the join method. And if you’re using Pandas in IPython-Notebook, you can easily display the contents for inspection.</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lvl="0"/>
          </a:p>
        </p:txBody>
      </p:sp>
      <p:sp>
        <p:nvSpPr>
          <p:cNvPr id="290" name="Shape 290"/>
          <p:cNvSpPr/>
          <p:nvPr>
            <p:ph type="body" sz="quarter" idx="1"/>
          </p:nvPr>
        </p:nvSpPr>
        <p:spPr>
          <a:prstGeom prst="rect">
            <a:avLst/>
          </a:prstGeom>
        </p:spPr>
        <p:txBody>
          <a:bodyPr/>
          <a:lstStyle/>
          <a:p>
            <a:pPr lvl="0">
              <a:defRPr sz="1800"/>
            </a:pPr>
            <a:r>
              <a:rPr b="1" sz="3800"/>
              <a:t>Alright</a:t>
            </a:r>
            <a:r>
              <a:rPr sz="3800"/>
              <a:t> so now let’s use 2 unsupervised machine learning techniques, and matplotlib to visualize our data.</a:t>
            </a:r>
            <a:endParaRPr sz="3800"/>
          </a:p>
          <a:p>
            <a:pPr lvl="0">
              <a:defRPr sz="1800"/>
            </a:pPr>
            <a:r>
              <a:rPr b="1" sz="3800"/>
              <a:t>There’s</a:t>
            </a:r>
            <a:r>
              <a:rPr sz="3800"/>
              <a:t> a lot going on here, so let’s break it down a little. </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lvl="0"/>
          </a:p>
        </p:txBody>
      </p:sp>
      <p:sp>
        <p:nvSpPr>
          <p:cNvPr id="298" name="Shape 298"/>
          <p:cNvSpPr/>
          <p:nvPr>
            <p:ph type="body" sz="quarter" idx="1"/>
          </p:nvPr>
        </p:nvSpPr>
        <p:spPr>
          <a:prstGeom prst="rect">
            <a:avLst/>
          </a:prstGeom>
        </p:spPr>
        <p:txBody>
          <a:bodyPr/>
          <a:lstStyle>
            <a:lvl1pPr>
              <a:defRPr sz="4000"/>
            </a:lvl1pPr>
          </a:lstStyle>
          <a:p>
            <a:pPr lvl="0">
              <a:defRPr sz="1800"/>
            </a:pPr>
            <a:r>
              <a:rPr sz="4000"/>
              <a:t>First we run the KMeans clustering algorithm on our letter percentages. KMeans automatically groups our data together based on similarity.</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lvl="0"/>
          </a:p>
        </p:txBody>
      </p:sp>
      <p:sp>
        <p:nvSpPr>
          <p:cNvPr id="306" name="Shape 306"/>
          <p:cNvSpPr/>
          <p:nvPr>
            <p:ph type="body" sz="quarter" idx="1"/>
          </p:nvPr>
        </p:nvSpPr>
        <p:spPr>
          <a:prstGeom prst="rect">
            <a:avLst/>
          </a:prstGeom>
        </p:spPr>
        <p:txBody>
          <a:bodyPr/>
          <a:lstStyle>
            <a:lvl1pPr>
              <a:defRPr sz="4000"/>
            </a:lvl1pPr>
          </a:lstStyle>
          <a:p>
            <a:pPr lvl="0">
              <a:defRPr sz="1800"/>
            </a:pPr>
            <a:r>
              <a:rPr sz="4000"/>
              <a:t>Next we run an algorithm called Principal Component Analysis on our data. We’re using PCA to reduce our number of columns from around 10-thousand, to 2. The reason for this will become clearer in the next slide.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lvl="0"/>
          </a:p>
        </p:txBody>
      </p:sp>
      <p:sp>
        <p:nvSpPr>
          <p:cNvPr id="313" name="Shape 313"/>
          <p:cNvSpPr/>
          <p:nvPr>
            <p:ph type="body" sz="quarter" idx="1"/>
          </p:nvPr>
        </p:nvSpPr>
        <p:spPr>
          <a:prstGeom prst="rect">
            <a:avLst/>
          </a:prstGeom>
        </p:spPr>
        <p:txBody>
          <a:bodyPr/>
          <a:lstStyle>
            <a:lvl1pPr>
              <a:defRPr sz="4000"/>
            </a:lvl1pPr>
          </a:lstStyle>
          <a:p>
            <a:pPr lvl="0">
              <a:defRPr sz="1800"/>
            </a:pPr>
            <a:r>
              <a:rPr sz="4000"/>
              <a:t>Finally we plot the results. Since our data only has 2 dimensions, it’s easy to plot! The color of each point corresponds to its cluster number. We can see that with 4 clusters, there is a pretty clear separation of our languages.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lvl="0"/>
          </a:p>
        </p:txBody>
      </p:sp>
      <p:sp>
        <p:nvSpPr>
          <p:cNvPr id="322" name="Shape 322"/>
          <p:cNvSpPr/>
          <p:nvPr>
            <p:ph type="body" sz="quarter" idx="1"/>
          </p:nvPr>
        </p:nvSpPr>
        <p:spPr>
          <a:prstGeom prst="rect">
            <a:avLst/>
          </a:prstGeom>
        </p:spPr>
        <p:txBody>
          <a:bodyPr/>
          <a:lstStyle>
            <a:lvl1pPr>
              <a:defRPr sz="4000"/>
            </a:lvl1pPr>
          </a:lstStyle>
          <a:p>
            <a:pPr lvl="0">
              <a:defRPr sz="1800"/>
            </a:pPr>
            <a:r>
              <a:rPr sz="4000"/>
              <a:t>One thing I noticed right away when I plotted the data like this was that there are some clear outliers. Digging into the details revealed that most of these languages use their own unique character sets.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lvl="0"/>
          </a:p>
        </p:txBody>
      </p:sp>
      <p:sp>
        <p:nvSpPr>
          <p:cNvPr id="331" name="Shape 331"/>
          <p:cNvSpPr/>
          <p:nvPr>
            <p:ph type="body" sz="quarter" idx="1"/>
          </p:nvPr>
        </p:nvSpPr>
        <p:spPr>
          <a:prstGeom prst="rect">
            <a:avLst/>
          </a:prstGeom>
        </p:spPr>
        <p:txBody>
          <a:bodyPr/>
          <a:lstStyle>
            <a:lvl1pPr>
              <a:defRPr sz="4000"/>
            </a:lvl1pPr>
          </a:lstStyle>
          <a:p>
            <a:pPr lvl="0">
              <a:defRPr sz="1800"/>
            </a:pPr>
            <a:r>
              <a:rPr sz="4000"/>
              <a:t>We can also use the pairwise_distances function from scikit-learn to find the languages that are most similar. This function calculates the Euclidean distance between each pair of points. The smaller the distance, the more similar the data points are.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sldImg"/>
          </p:nvPr>
        </p:nvSpPr>
        <p:spPr>
          <a:prstGeom prst="rect">
            <a:avLst/>
          </a:prstGeom>
        </p:spPr>
        <p:txBody>
          <a:bodyPr/>
          <a:lstStyle/>
          <a:p>
            <a:pPr lvl="0"/>
          </a:p>
        </p:txBody>
      </p:sp>
      <p:sp>
        <p:nvSpPr>
          <p:cNvPr id="69" name="Shape 69"/>
          <p:cNvSpPr/>
          <p:nvPr>
            <p:ph type="body" sz="quarter" idx="1"/>
          </p:nvPr>
        </p:nvSpPr>
        <p:spPr>
          <a:prstGeom prst="rect">
            <a:avLst/>
          </a:prstGeom>
        </p:spPr>
        <p:txBody>
          <a:bodyPr/>
          <a:lstStyle/>
          <a:p>
            <a:pPr lvl="0">
              <a:defRPr sz="1800"/>
            </a:pPr>
            <a:r>
              <a:rPr sz="3600"/>
              <a:t>Okay, so what will I be covering today? To start off I’ll define what Data Science is.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lvl="0"/>
          </a:p>
        </p:txBody>
      </p:sp>
      <p:sp>
        <p:nvSpPr>
          <p:cNvPr id="341" name="Shape 341"/>
          <p:cNvSpPr/>
          <p:nvPr>
            <p:ph type="body" sz="quarter" idx="1"/>
          </p:nvPr>
        </p:nvSpPr>
        <p:spPr>
          <a:prstGeom prst="rect">
            <a:avLst/>
          </a:prstGeom>
        </p:spPr>
        <p:txBody>
          <a:bodyPr/>
          <a:lstStyle>
            <a:lvl1pPr>
              <a:defRPr sz="4000"/>
            </a:lvl1pPr>
          </a:lstStyle>
          <a:p>
            <a:pPr lvl="0">
              <a:defRPr sz="1800"/>
            </a:pPr>
            <a:r>
              <a:rPr sz="4000"/>
              <a:t>We can see that the most similar languages are in our first cluster.</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lvl="0"/>
          </a:p>
        </p:txBody>
      </p:sp>
      <p:sp>
        <p:nvSpPr>
          <p:cNvPr id="352" name="Shape 352"/>
          <p:cNvSpPr/>
          <p:nvPr>
            <p:ph type="body" sz="quarter" idx="1"/>
          </p:nvPr>
        </p:nvSpPr>
        <p:spPr>
          <a:prstGeom prst="rect">
            <a:avLst/>
          </a:prstGeom>
        </p:spPr>
        <p:txBody>
          <a:bodyPr/>
          <a:lstStyle>
            <a:lvl1pPr>
              <a:defRPr sz="4000"/>
            </a:lvl1pPr>
          </a:lstStyle>
          <a:p>
            <a:pPr lvl="0">
              <a:defRPr sz="1800"/>
            </a:pPr>
            <a:r>
              <a:rPr sz="4000"/>
              <a:t>Croatian, Serbo-Croatian and Bosnian are the most similar.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lvl="0"/>
          </a:p>
        </p:txBody>
      </p:sp>
      <p:sp>
        <p:nvSpPr>
          <p:cNvPr id="363" name="Shape 363"/>
          <p:cNvSpPr/>
          <p:nvPr>
            <p:ph type="body" sz="quarter" idx="1"/>
          </p:nvPr>
        </p:nvSpPr>
        <p:spPr>
          <a:prstGeom prst="rect">
            <a:avLst/>
          </a:prstGeom>
        </p:spPr>
        <p:txBody>
          <a:bodyPr/>
          <a:lstStyle>
            <a:lvl1pPr>
              <a:defRPr sz="4000"/>
            </a:lvl1pPr>
          </a:lstStyle>
          <a:p>
            <a:pPr lvl="0">
              <a:defRPr sz="1800"/>
            </a:pPr>
            <a:r>
              <a:rPr sz="4000"/>
              <a:t>followed by Indonesian &amp; Malay.</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lvl="0"/>
          </a:p>
        </p:txBody>
      </p:sp>
      <p:sp>
        <p:nvSpPr>
          <p:cNvPr id="374" name="Shape 374"/>
          <p:cNvSpPr/>
          <p:nvPr>
            <p:ph type="body" sz="quarter" idx="1"/>
          </p:nvPr>
        </p:nvSpPr>
        <p:spPr>
          <a:prstGeom prst="rect">
            <a:avLst/>
          </a:prstGeom>
        </p:spPr>
        <p:txBody>
          <a:bodyPr/>
          <a:lstStyle>
            <a:lvl1pPr>
              <a:defRPr sz="4000"/>
            </a:lvl1pPr>
          </a:lstStyle>
          <a:p>
            <a:pPr lvl="0">
              <a:defRPr sz="1800"/>
            </a:pPr>
            <a:r>
              <a:rPr sz="4000"/>
              <a:t>Danish &amp; Norwegian</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lvl="0"/>
          </a:p>
        </p:txBody>
      </p:sp>
      <p:sp>
        <p:nvSpPr>
          <p:cNvPr id="385" name="Shape 385"/>
          <p:cNvSpPr/>
          <p:nvPr>
            <p:ph type="body" sz="quarter" idx="1"/>
          </p:nvPr>
        </p:nvSpPr>
        <p:spPr>
          <a:prstGeom prst="rect">
            <a:avLst/>
          </a:prstGeom>
        </p:spPr>
        <p:txBody>
          <a:bodyPr/>
          <a:lstStyle/>
          <a:p>
            <a:pPr lvl="0">
              <a:defRPr sz="1800"/>
            </a:pPr>
            <a:r>
              <a:rPr sz="4000"/>
              <a:t>and English &amp; Scots.</a:t>
            </a:r>
            <a:endParaRPr sz="4000"/>
          </a:p>
          <a:p>
            <a:pPr lvl="0">
              <a:defRPr sz="1800"/>
            </a:pPr>
            <a:endParaRPr sz="4000"/>
          </a:p>
          <a:p>
            <a:pPr lvl="0">
              <a:defRPr sz="1800"/>
            </a:pPr>
            <a:r>
              <a:rPr sz="4000"/>
              <a:t>Some of these really similar languages will be useful for benchmarking our language classifier later 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lvl="0"/>
          </a:p>
        </p:txBody>
      </p:sp>
      <p:sp>
        <p:nvSpPr>
          <p:cNvPr id="392" name="Shape 392"/>
          <p:cNvSpPr/>
          <p:nvPr>
            <p:ph type="body" sz="quarter" idx="1"/>
          </p:nvPr>
        </p:nvSpPr>
        <p:spPr>
          <a:prstGeom prst="rect">
            <a:avLst/>
          </a:prstGeom>
        </p:spPr>
        <p:txBody>
          <a:bodyPr/>
          <a:lstStyle/>
          <a:p>
            <a:pPr lvl="0">
              <a:defRPr sz="1800"/>
            </a:pPr>
            <a:r>
              <a:rPr sz="3600"/>
              <a:t>Finally, Seaborn has some really awesome graphs built-in which we can also use to visualize the similarity of languages. Here we have a violin plot which is similar to a box plot except it shows the distribution in addition to the 25th, 50th, and 75th percentiles.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lvl="0"/>
          </a:p>
        </p:txBody>
      </p:sp>
      <p:sp>
        <p:nvSpPr>
          <p:cNvPr id="404" name="Shape 404"/>
          <p:cNvSpPr/>
          <p:nvPr>
            <p:ph type="body" sz="quarter" idx="1"/>
          </p:nvPr>
        </p:nvSpPr>
        <p:spPr>
          <a:prstGeom prst="rect">
            <a:avLst/>
          </a:prstGeom>
        </p:spPr>
        <p:txBody>
          <a:bodyPr/>
          <a:lstStyle/>
          <a:p>
            <a:pPr lvl="0">
              <a:defRPr sz="1800"/>
            </a:pPr>
            <a:r>
              <a:rPr sz="3600"/>
              <a:t>Seaborn has a ton of other awesome graphs built in! Here’s a few examples!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lvl="0"/>
          </a:p>
        </p:txBody>
      </p:sp>
      <p:sp>
        <p:nvSpPr>
          <p:cNvPr id="412" name="Shape 412"/>
          <p:cNvSpPr/>
          <p:nvPr>
            <p:ph type="body" sz="quarter" idx="1"/>
          </p:nvPr>
        </p:nvSpPr>
        <p:spPr>
          <a:prstGeom prst="rect">
            <a:avLst/>
          </a:prstGeom>
        </p:spPr>
        <p:txBody>
          <a:bodyPr/>
          <a:lstStyle>
            <a:lvl1pPr>
              <a:defRPr sz="4000"/>
            </a:lvl1pPr>
          </a:lstStyle>
          <a:p>
            <a:pPr lvl="0">
              <a:defRPr sz="1800"/>
            </a:pPr>
            <a:r>
              <a:rPr sz="4000"/>
              <a:t>Now that we have a better understanding of our data, let’s look at training our language classifier! Our classifier is what’s called a “supervised” model. So let’s start off, by defining what a supervised model is.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lvl="0"/>
          </a:p>
        </p:txBody>
      </p:sp>
      <p:sp>
        <p:nvSpPr>
          <p:cNvPr id="420" name="Shape 420"/>
          <p:cNvSpPr/>
          <p:nvPr>
            <p:ph type="body" sz="quarter" idx="1"/>
          </p:nvPr>
        </p:nvSpPr>
        <p:spPr>
          <a:prstGeom prst="rect">
            <a:avLst/>
          </a:prstGeom>
        </p:spPr>
        <p:txBody>
          <a:bodyPr/>
          <a:lstStyle>
            <a:lvl1pPr>
              <a:defRPr sz="4000"/>
            </a:lvl1pPr>
          </a:lstStyle>
          <a:p>
            <a:pPr lvl="0">
              <a:defRPr sz="1800"/>
            </a:pPr>
            <a:r>
              <a:rPr sz="4000"/>
              <a:t>1) You start off with some input. In our case we have Wikipedia articles as input. This is called the training set.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lvl="0"/>
          </a:p>
        </p:txBody>
      </p:sp>
      <p:sp>
        <p:nvSpPr>
          <p:cNvPr id="428" name="Shape 428"/>
          <p:cNvSpPr/>
          <p:nvPr>
            <p:ph type="body" sz="quarter" idx="1"/>
          </p:nvPr>
        </p:nvSpPr>
        <p:spPr>
          <a:prstGeom prst="rect">
            <a:avLst/>
          </a:prstGeom>
        </p:spPr>
        <p:txBody>
          <a:bodyPr/>
          <a:lstStyle/>
          <a:p>
            <a:pPr lvl="0">
              <a:defRPr sz="1800"/>
            </a:pPr>
            <a:r>
              <a:rPr sz="3600"/>
              <a:t>2) You also have labels for each piece of training data. In our case our labels are the languages.</a:t>
            </a:r>
            <a:endParaRPr sz="3600"/>
          </a:p>
          <a:p>
            <a:pPr lvl="0">
              <a:defRPr sz="1800"/>
            </a:pPr>
            <a:r>
              <a:rPr b="1" sz="3600"/>
              <a:t>N</a:t>
            </a:r>
            <a:r>
              <a:rPr sz="3600"/>
              <a:t>ote how this differs from our KMeans and PCA algorithms from before. They didn’t use the labels. That’s the difference between supervised and  unsupervised learning.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sldImg"/>
          </p:nvPr>
        </p:nvSpPr>
        <p:spPr>
          <a:prstGeom prst="rect">
            <a:avLst/>
          </a:prstGeom>
        </p:spPr>
        <p:txBody>
          <a:bodyPr/>
          <a:lstStyle/>
          <a:p>
            <a:pPr lvl="0"/>
          </a:p>
        </p:txBody>
      </p:sp>
      <p:sp>
        <p:nvSpPr>
          <p:cNvPr id="76" name="Shape 76"/>
          <p:cNvSpPr/>
          <p:nvPr>
            <p:ph type="body" sz="quarter" idx="1"/>
          </p:nvPr>
        </p:nvSpPr>
        <p:spPr>
          <a:prstGeom prst="rect">
            <a:avLst/>
          </a:prstGeom>
        </p:spPr>
        <p:txBody>
          <a:bodyPr/>
          <a:lstStyle/>
          <a:p>
            <a:pPr lvl="0">
              <a:defRPr sz="1800"/>
            </a:pPr>
            <a:r>
              <a:rPr sz="3600"/>
              <a:t>I’ll teach you the OSEMN Data Science process.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lvl="0"/>
          </a:p>
        </p:txBody>
      </p:sp>
      <p:sp>
        <p:nvSpPr>
          <p:cNvPr id="436" name="Shape 436"/>
          <p:cNvSpPr/>
          <p:nvPr>
            <p:ph type="body" sz="quarter" idx="1"/>
          </p:nvPr>
        </p:nvSpPr>
        <p:spPr>
          <a:prstGeom prst="rect">
            <a:avLst/>
          </a:prstGeom>
        </p:spPr>
        <p:txBody>
          <a:bodyPr/>
          <a:lstStyle>
            <a:lvl1pPr>
              <a:defRPr sz="4000"/>
            </a:lvl1pPr>
          </a:lstStyle>
          <a:p>
            <a:pPr lvl="0">
              <a:defRPr sz="1800"/>
            </a:pPr>
            <a:r>
              <a:rPr sz="4000"/>
              <a:t>3) Next you convert the data to a numerical form.</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3" name="Shape 443"/>
          <p:cNvSpPr/>
          <p:nvPr>
            <p:ph type="sldImg"/>
          </p:nvPr>
        </p:nvSpPr>
        <p:spPr>
          <a:prstGeom prst="rect">
            <a:avLst/>
          </a:prstGeom>
        </p:spPr>
        <p:txBody>
          <a:bodyPr/>
          <a:lstStyle/>
          <a:p>
            <a:pPr lvl="0"/>
          </a:p>
        </p:txBody>
      </p:sp>
      <p:sp>
        <p:nvSpPr>
          <p:cNvPr id="444" name="Shape 444"/>
          <p:cNvSpPr/>
          <p:nvPr>
            <p:ph type="body" sz="quarter" idx="1"/>
          </p:nvPr>
        </p:nvSpPr>
        <p:spPr>
          <a:prstGeom prst="rect">
            <a:avLst/>
          </a:prstGeom>
        </p:spPr>
        <p:txBody>
          <a:bodyPr/>
          <a:lstStyle/>
          <a:p>
            <a:pPr lvl="0">
              <a:defRPr sz="1800"/>
            </a:pPr>
            <a:r>
              <a:rPr sz="3400"/>
              <a:t>4) Then you train your machine learning algorithm using your vectorized training data, and the labels as input. This is often referred to as fitting your model.</a:t>
            </a:r>
            <a:endParaRPr sz="3400"/>
          </a:p>
          <a:p>
            <a:pPr lvl="0">
              <a:defRPr sz="1800"/>
            </a:pPr>
            <a:r>
              <a:rPr sz="3400"/>
              <a:t>5) At this point you have a model that can take a new piece of unlabeled data, and predict the label.</a:t>
            </a:r>
            <a:endParaRPr sz="3400"/>
          </a:p>
          <a:p>
            <a:pPr lvl="0">
              <a:defRPr sz="1800"/>
            </a:pPr>
            <a:r>
              <a:rPr b="1" sz="3400"/>
              <a:t>A</a:t>
            </a:r>
            <a:r>
              <a:rPr sz="3400"/>
              <a:t>lright, so let’s see how this works in practice.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lvl="0"/>
          </a:p>
        </p:txBody>
      </p:sp>
      <p:sp>
        <p:nvSpPr>
          <p:cNvPr id="451" name="Shape 451"/>
          <p:cNvSpPr/>
          <p:nvPr>
            <p:ph type="body" sz="quarter" idx="1"/>
          </p:nvPr>
        </p:nvSpPr>
        <p:spPr>
          <a:prstGeom prst="rect">
            <a:avLst/>
          </a:prstGeom>
        </p:spPr>
        <p:txBody>
          <a:bodyPr/>
          <a:lstStyle/>
          <a:p>
            <a:pPr lvl="0">
              <a:defRPr sz="1800"/>
            </a:pPr>
            <a:r>
              <a:rPr sz="3600"/>
              <a:t>We call this type of algorithm a classifier because you provide some input and it classifies it as one of multiple classes. In the case of our algorithm, you provide some text as input, and it will classify the language of the text.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lvl="0"/>
          </a:p>
        </p:txBody>
      </p:sp>
      <p:sp>
        <p:nvSpPr>
          <p:cNvPr id="459" name="Shape 459"/>
          <p:cNvSpPr/>
          <p:nvPr>
            <p:ph type="body" sz="quarter" idx="1"/>
          </p:nvPr>
        </p:nvSpPr>
        <p:spPr>
          <a:prstGeom prst="rect">
            <a:avLst/>
          </a:prstGeom>
        </p:spPr>
        <p:txBody>
          <a:bodyPr/>
          <a:lstStyle/>
          <a:p>
            <a:pPr lvl="0">
              <a:defRPr sz="1800"/>
            </a:pPr>
            <a:r>
              <a:rPr sz="3600"/>
              <a:t>To start off I've defined a pipeline combining a TfidfVectorizer with a SVC classifier. A pipeline is a utility used to build a multi-step classifier.</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lvl="0"/>
          </a:p>
        </p:txBody>
      </p:sp>
      <p:sp>
        <p:nvSpPr>
          <p:cNvPr id="467" name="Shape 467"/>
          <p:cNvSpPr/>
          <p:nvPr>
            <p:ph type="body" sz="quarter" idx="1"/>
          </p:nvPr>
        </p:nvSpPr>
        <p:spPr>
          <a:prstGeom prst="rect">
            <a:avLst/>
          </a:prstGeom>
        </p:spPr>
        <p:txBody>
          <a:bodyPr/>
          <a:lstStyle/>
          <a:p>
            <a:pPr lvl="0">
              <a:defRPr sz="1800"/>
            </a:pPr>
            <a:r>
              <a:rPr sz="3600"/>
              <a:t>The vectorizer converts Wikipedia articles into numerical form by counting all the combinations of </a:t>
            </a:r>
            <a:r>
              <a:rPr b="1" sz="3600"/>
              <a:t>n</a:t>
            </a:r>
            <a:r>
              <a:rPr sz="3600"/>
              <a:t> character sequences in the dataset. These are called n-grams. It then applies the TF-IDF algorithm. The pipeline understands how to connect the output of the vectorizer to the input of the SVC algorithm.</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lvl="0"/>
          </a:p>
        </p:txBody>
      </p:sp>
      <p:sp>
        <p:nvSpPr>
          <p:cNvPr id="475" name="Shape 475"/>
          <p:cNvSpPr/>
          <p:nvPr>
            <p:ph type="body" sz="quarter" idx="1"/>
          </p:nvPr>
        </p:nvSpPr>
        <p:spPr>
          <a:prstGeom prst="rect">
            <a:avLst/>
          </a:prstGeom>
        </p:spPr>
        <p:txBody>
          <a:bodyPr/>
          <a:lstStyle/>
          <a:p>
            <a:pPr lvl="0">
              <a:defRPr sz="1800"/>
            </a:pPr>
            <a:r>
              <a:rPr sz="3600"/>
              <a:t>All that’s left to do is fit our data to our model.</a:t>
            </a:r>
            <a:endParaRPr sz="3600"/>
          </a:p>
          <a:p>
            <a:pPr lvl="0">
              <a:defRPr sz="1800"/>
            </a:pPr>
            <a:endParaRPr sz="3600"/>
          </a:p>
          <a:p>
            <a:pPr lvl="0">
              <a:defRPr sz="1800"/>
            </a:pPr>
            <a:r>
              <a:rPr sz="3600"/>
              <a:t>Let’s look a little closer and X_train and y_train.</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lvl="0"/>
          </a:p>
        </p:txBody>
      </p:sp>
      <p:sp>
        <p:nvSpPr>
          <p:cNvPr id="483" name="Shape 483"/>
          <p:cNvSpPr/>
          <p:nvPr>
            <p:ph type="body" sz="quarter" idx="1"/>
          </p:nvPr>
        </p:nvSpPr>
        <p:spPr>
          <a:prstGeom prst="rect">
            <a:avLst/>
          </a:prstGeom>
        </p:spPr>
        <p:txBody>
          <a:bodyPr/>
          <a:lstStyle/>
          <a:p>
            <a:pPr lvl="0">
              <a:defRPr sz="1800"/>
            </a:pPr>
            <a:r>
              <a:rPr sz="3600"/>
              <a:t>X_train is the portion of my data that I set aside for training.</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lvl="0"/>
          </a:p>
        </p:txBody>
      </p:sp>
      <p:sp>
        <p:nvSpPr>
          <p:cNvPr id="490" name="Shape 490"/>
          <p:cNvSpPr/>
          <p:nvPr>
            <p:ph type="body" sz="quarter" idx="1"/>
          </p:nvPr>
        </p:nvSpPr>
        <p:spPr>
          <a:prstGeom prst="rect">
            <a:avLst/>
          </a:prstGeom>
        </p:spPr>
        <p:txBody>
          <a:bodyPr/>
          <a:lstStyle/>
          <a:p>
            <a:pPr lvl="0">
              <a:defRPr sz="1800"/>
            </a:pPr>
            <a:r>
              <a:rPr sz="3600"/>
              <a:t>X_train is an array of text from the wikipedia articles... besides stripping out the wiki markup, I didn’t do anything else to prepare the data. The vectorizor handles converting the text to the numerical form required by the SVC algorithm.</a:t>
            </a:r>
            <a:endParaRPr sz="36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sldImg"/>
          </p:nvPr>
        </p:nvSpPr>
        <p:spPr>
          <a:prstGeom prst="rect">
            <a:avLst/>
          </a:prstGeom>
        </p:spPr>
        <p:txBody>
          <a:bodyPr/>
          <a:lstStyle/>
          <a:p>
            <a:pPr lvl="0"/>
          </a:p>
        </p:txBody>
      </p:sp>
      <p:sp>
        <p:nvSpPr>
          <p:cNvPr id="498" name="Shape 498"/>
          <p:cNvSpPr/>
          <p:nvPr>
            <p:ph type="body" sz="quarter" idx="1"/>
          </p:nvPr>
        </p:nvSpPr>
        <p:spPr>
          <a:prstGeom prst="rect">
            <a:avLst/>
          </a:prstGeom>
        </p:spPr>
        <p:txBody>
          <a:bodyPr/>
          <a:lstStyle/>
          <a:p>
            <a:pPr lvl="0">
              <a:defRPr sz="1800"/>
            </a:pPr>
            <a:r>
              <a:rPr sz="3600"/>
              <a:t>y_train is the labels for our training set.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lvl="0"/>
          </a:p>
        </p:txBody>
      </p:sp>
      <p:sp>
        <p:nvSpPr>
          <p:cNvPr id="505" name="Shape 505"/>
          <p:cNvSpPr/>
          <p:nvPr>
            <p:ph type="body" sz="quarter" idx="1"/>
          </p:nvPr>
        </p:nvSpPr>
        <p:spPr>
          <a:prstGeom prst="rect">
            <a:avLst/>
          </a:prstGeom>
        </p:spPr>
        <p:txBody>
          <a:bodyPr/>
          <a:lstStyle/>
          <a:p>
            <a:pPr lvl="0">
              <a:defRPr sz="1800"/>
            </a:pPr>
            <a:r>
              <a:rPr sz="3600"/>
              <a:t>y is a 1-dimensional array, in this case, it contains the language of each article. Unlike X_train, I do need to convert these to numerical form prior to passing them into the fit method.</a:t>
            </a:r>
            <a:endParaRPr sz="3600"/>
          </a:p>
          <a:p>
            <a:pPr lvl="0">
              <a:defRPr sz="1800"/>
            </a:pPr>
            <a:endParaRPr sz="3600"/>
          </a:p>
          <a:p>
            <a:pPr lvl="0">
              <a:defRPr sz="1800"/>
            </a:pPr>
            <a:r>
              <a:rPr sz="3600"/>
              <a:t>For each wikipedia page in X_train, there is a corresponding label in y_train.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sldImg"/>
          </p:nvPr>
        </p:nvSpPr>
        <p:spPr>
          <a:prstGeom prst="rect">
            <a:avLst/>
          </a:prstGeom>
        </p:spPr>
        <p:txBody>
          <a:bodyPr/>
          <a:lstStyle/>
          <a:p>
            <a:pPr lvl="0"/>
          </a:p>
        </p:txBody>
      </p:sp>
      <p:sp>
        <p:nvSpPr>
          <p:cNvPr id="83" name="Shape 83"/>
          <p:cNvSpPr/>
          <p:nvPr>
            <p:ph type="body" sz="quarter" idx="1"/>
          </p:nvPr>
        </p:nvSpPr>
        <p:spPr>
          <a:prstGeom prst="rect">
            <a:avLst/>
          </a:prstGeom>
        </p:spPr>
        <p:txBody>
          <a:bodyPr/>
          <a:lstStyle/>
          <a:p>
            <a:pPr lvl="0">
              <a:defRPr sz="1800"/>
            </a:pPr>
            <a:r>
              <a:rPr sz="3600"/>
              <a:t>I’ll demonstrate how to create a custom web scraping bot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lvl="0"/>
          </a:p>
        </p:txBody>
      </p:sp>
      <p:sp>
        <p:nvSpPr>
          <p:cNvPr id="512" name="Shape 512"/>
          <p:cNvSpPr/>
          <p:nvPr>
            <p:ph type="body" sz="quarter" idx="1"/>
          </p:nvPr>
        </p:nvSpPr>
        <p:spPr>
          <a:prstGeom prst="rect">
            <a:avLst/>
          </a:prstGeom>
        </p:spPr>
        <p:txBody>
          <a:bodyPr/>
          <a:lstStyle/>
          <a:p>
            <a:pPr lvl="0">
              <a:defRPr sz="1800"/>
            </a:pPr>
            <a:r>
              <a:rPr sz="3600"/>
              <a:t>scikit-learn comes with a ton of algorithms built-in, and many of them have multiple parameters you can tweak. It can be daunting to figure out which algorithm to use and what values to pick for the parameters.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Shape 519"/>
          <p:cNvSpPr/>
          <p:nvPr>
            <p:ph type="sldImg"/>
          </p:nvPr>
        </p:nvSpPr>
        <p:spPr>
          <a:prstGeom prst="rect">
            <a:avLst/>
          </a:prstGeom>
        </p:spPr>
        <p:txBody>
          <a:bodyPr/>
          <a:lstStyle/>
          <a:p>
            <a:pPr lvl="0"/>
          </a:p>
        </p:txBody>
      </p:sp>
      <p:sp>
        <p:nvSpPr>
          <p:cNvPr id="520" name="Shape 520"/>
          <p:cNvSpPr/>
          <p:nvPr>
            <p:ph type="body" sz="quarter" idx="1"/>
          </p:nvPr>
        </p:nvSpPr>
        <p:spPr>
          <a:prstGeom prst="rect">
            <a:avLst/>
          </a:prstGeom>
        </p:spPr>
        <p:txBody>
          <a:bodyPr/>
          <a:lstStyle/>
          <a:p>
            <a:pPr lvl="0">
              <a:defRPr sz="1800"/>
            </a:pPr>
            <a:r>
              <a:rPr sz="3600"/>
              <a:t>Luckily there are tools built-in to scikit-learn to help you tune your model so that you get the best performance out of it. One such tool is RandomizedSearchCV. You give RandomizedSearchCV a range of values to try for each parameter. It then randomly chooses values and tests them.</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7" name="Shape 527"/>
          <p:cNvSpPr/>
          <p:nvPr>
            <p:ph type="sldImg"/>
          </p:nvPr>
        </p:nvSpPr>
        <p:spPr>
          <a:prstGeom prst="rect">
            <a:avLst/>
          </a:prstGeom>
        </p:spPr>
        <p:txBody>
          <a:bodyPr/>
          <a:lstStyle/>
          <a:p>
            <a:pPr lvl="0"/>
          </a:p>
        </p:txBody>
      </p:sp>
      <p:sp>
        <p:nvSpPr>
          <p:cNvPr id="528" name="Shape 528"/>
          <p:cNvSpPr/>
          <p:nvPr>
            <p:ph type="body" sz="quarter" idx="1"/>
          </p:nvPr>
        </p:nvSpPr>
        <p:spPr>
          <a:prstGeom prst="rect">
            <a:avLst/>
          </a:prstGeom>
        </p:spPr>
        <p:txBody>
          <a:bodyPr/>
          <a:lstStyle/>
          <a:p>
            <a:pPr lvl="0">
              <a:defRPr sz="1800"/>
            </a:pPr>
            <a:r>
              <a:rPr sz="3600"/>
              <a:t>The other thing RandomizeSearchCV does for you is it splits your training set into multiple random chunks called folds. It uses a random set of folds for training, and another set for testing the trained classifier. This is called Cross-validation. Cross-validation helps ensure that you’re accurately measuring the performance of your classifier.</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lvl="0"/>
          </a:p>
        </p:txBody>
      </p:sp>
      <p:sp>
        <p:nvSpPr>
          <p:cNvPr id="535" name="Shape 535"/>
          <p:cNvSpPr/>
          <p:nvPr>
            <p:ph type="body" sz="quarter" idx="1"/>
          </p:nvPr>
        </p:nvSpPr>
        <p:spPr>
          <a:prstGeom prst="rect">
            <a:avLst/>
          </a:prstGeom>
        </p:spPr>
        <p:txBody>
          <a:bodyPr/>
          <a:lstStyle/>
          <a:p>
            <a:pPr lvl="0">
              <a:defRPr sz="1800"/>
            </a:pPr>
            <a:r>
              <a:rPr sz="3600"/>
              <a:t>Once the search is complete, you can get the highest scoring classifier along with its score and parameters. You can easily run this kind of search on multiple algorithms to figure out which one will perform best for your particular dataset.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lvl="0"/>
          </a:p>
        </p:txBody>
      </p:sp>
      <p:sp>
        <p:nvSpPr>
          <p:cNvPr id="542" name="Shape 542"/>
          <p:cNvSpPr/>
          <p:nvPr>
            <p:ph type="body" sz="quarter" idx="1"/>
          </p:nvPr>
        </p:nvSpPr>
        <p:spPr>
          <a:prstGeom prst="rect">
            <a:avLst/>
          </a:prstGeom>
        </p:spPr>
        <p:txBody>
          <a:bodyPr/>
          <a:lstStyle/>
          <a:p>
            <a:pPr lvl="0">
              <a:defRPr sz="1800"/>
            </a:pPr>
            <a:r>
              <a:rPr sz="3600"/>
              <a:t>Once you have a tuned model, it’s time to validate that it’s accurate. The metrics module of scikit-learn has several utility functions for measuring classifier performance. Let’s go through a few of my favorites.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9" name="Shape 549"/>
          <p:cNvSpPr/>
          <p:nvPr>
            <p:ph type="sldImg"/>
          </p:nvPr>
        </p:nvSpPr>
        <p:spPr>
          <a:prstGeom prst="rect">
            <a:avLst/>
          </a:prstGeom>
        </p:spPr>
        <p:txBody>
          <a:bodyPr/>
          <a:lstStyle/>
          <a:p>
            <a:pPr lvl="0"/>
          </a:p>
        </p:txBody>
      </p:sp>
      <p:sp>
        <p:nvSpPr>
          <p:cNvPr id="550" name="Shape 550"/>
          <p:cNvSpPr/>
          <p:nvPr>
            <p:ph type="body" sz="quarter" idx="1"/>
          </p:nvPr>
        </p:nvSpPr>
        <p:spPr>
          <a:prstGeom prst="rect">
            <a:avLst/>
          </a:prstGeom>
        </p:spPr>
        <p:txBody>
          <a:bodyPr/>
          <a:lstStyle/>
          <a:p>
            <a:pPr lvl="0">
              <a:defRPr sz="1800"/>
            </a:pPr>
            <a:r>
              <a:rPr sz="3600"/>
              <a:t>For the purposes of testing our model, I’ve excluded some of the data from training. Generally speaking, you don’t want to train an algorithm using your full dataset because many algorithms can suffer from an issue called overfitting. Overfitting is when a model is very good at making predictions about your training set, but when presented with new data, it performs poorly.</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7" name="Shape 557"/>
          <p:cNvSpPr/>
          <p:nvPr>
            <p:ph type="sldImg"/>
          </p:nvPr>
        </p:nvSpPr>
        <p:spPr>
          <a:prstGeom prst="rect">
            <a:avLst/>
          </a:prstGeom>
        </p:spPr>
        <p:txBody>
          <a:bodyPr/>
          <a:lstStyle/>
          <a:p>
            <a:pPr lvl="0"/>
          </a:p>
        </p:txBody>
      </p:sp>
      <p:sp>
        <p:nvSpPr>
          <p:cNvPr id="558" name="Shape 558"/>
          <p:cNvSpPr/>
          <p:nvPr>
            <p:ph type="body" sz="quarter" idx="1"/>
          </p:nvPr>
        </p:nvSpPr>
        <p:spPr>
          <a:prstGeom prst="rect">
            <a:avLst/>
          </a:prstGeom>
        </p:spPr>
        <p:txBody>
          <a:bodyPr/>
          <a:lstStyle/>
          <a:p>
            <a:pPr lvl="0">
              <a:defRPr sz="1800"/>
            </a:pPr>
            <a:r>
              <a:rPr sz="3600"/>
              <a:t>All the metrics functions I’ll show you take 2 lists as input. The first contains the correct label for each sample in our test set. The second argument is the predicted labels for each sample.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sldImg"/>
          </p:nvPr>
        </p:nvSpPr>
        <p:spPr>
          <a:prstGeom prst="rect">
            <a:avLst/>
          </a:prstGeom>
        </p:spPr>
        <p:txBody>
          <a:bodyPr/>
          <a:lstStyle/>
          <a:p>
            <a:pPr lvl="0"/>
          </a:p>
        </p:txBody>
      </p:sp>
      <p:sp>
        <p:nvSpPr>
          <p:cNvPr id="565" name="Shape 565"/>
          <p:cNvSpPr/>
          <p:nvPr>
            <p:ph type="body" sz="quarter" idx="1"/>
          </p:nvPr>
        </p:nvSpPr>
        <p:spPr>
          <a:prstGeom prst="rect">
            <a:avLst/>
          </a:prstGeom>
        </p:spPr>
        <p:txBody>
          <a:bodyPr/>
          <a:lstStyle/>
          <a:p>
            <a:pPr lvl="0">
              <a:defRPr sz="1800"/>
            </a:pPr>
            <a:r>
              <a:rPr sz="3600"/>
              <a:t>accuracy is pretty much what it sounds like. It’s the overall percentage of correct classifications. 96% isn’t bad, but can we do better?</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Shape 573"/>
          <p:cNvSpPr/>
          <p:nvPr>
            <p:ph type="sldImg"/>
          </p:nvPr>
        </p:nvSpPr>
        <p:spPr>
          <a:prstGeom prst="rect">
            <a:avLst/>
          </a:prstGeom>
        </p:spPr>
        <p:txBody>
          <a:bodyPr/>
          <a:lstStyle/>
          <a:p>
            <a:pPr lvl="0"/>
          </a:p>
        </p:txBody>
      </p:sp>
      <p:sp>
        <p:nvSpPr>
          <p:cNvPr id="574" name="Shape 574"/>
          <p:cNvSpPr/>
          <p:nvPr>
            <p:ph type="body" sz="quarter" idx="1"/>
          </p:nvPr>
        </p:nvSpPr>
        <p:spPr>
          <a:prstGeom prst="rect">
            <a:avLst/>
          </a:prstGeom>
        </p:spPr>
        <p:txBody>
          <a:bodyPr/>
          <a:lstStyle/>
          <a:p>
            <a:pPr lvl="0">
              <a:defRPr sz="1800"/>
            </a:pPr>
            <a:r>
              <a:rPr sz="3600"/>
              <a:t>classification_report builds a text report showing “the main classification metrics.”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Shape 581"/>
          <p:cNvSpPr/>
          <p:nvPr>
            <p:ph type="sldImg"/>
          </p:nvPr>
        </p:nvSpPr>
        <p:spPr>
          <a:prstGeom prst="rect">
            <a:avLst/>
          </a:prstGeom>
        </p:spPr>
        <p:txBody>
          <a:bodyPr/>
          <a:lstStyle/>
          <a:p>
            <a:pPr lvl="0"/>
          </a:p>
        </p:txBody>
      </p:sp>
      <p:sp>
        <p:nvSpPr>
          <p:cNvPr id="582" name="Shape 582"/>
          <p:cNvSpPr/>
          <p:nvPr>
            <p:ph type="body" sz="quarter" idx="1"/>
          </p:nvPr>
        </p:nvSpPr>
        <p:spPr>
          <a:prstGeom prst="rect">
            <a:avLst/>
          </a:prstGeom>
        </p:spPr>
        <p:txBody>
          <a:bodyPr/>
          <a:lstStyle/>
          <a:p>
            <a:pPr lvl="0">
              <a:defRPr sz="1800"/>
            </a:pPr>
            <a:r>
              <a:rPr sz="3600"/>
              <a:t>Ideally, precision, recall, and f1-score should all have values of 1.0 (with the worst values being 0.0). Support tells you the number of samples in each class.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sldImg"/>
          </p:nvPr>
        </p:nvSpPr>
        <p:spPr>
          <a:prstGeom prst="rect">
            <a:avLst/>
          </a:prstGeom>
        </p:spPr>
        <p:txBody>
          <a:bodyPr/>
          <a:lstStyle/>
          <a:p>
            <a:pPr lvl="0"/>
          </a:p>
        </p:txBody>
      </p:sp>
      <p:sp>
        <p:nvSpPr>
          <p:cNvPr id="90" name="Shape 90"/>
          <p:cNvSpPr/>
          <p:nvPr>
            <p:ph type="body" sz="quarter" idx="1"/>
          </p:nvPr>
        </p:nvSpPr>
        <p:spPr>
          <a:prstGeom prst="rect">
            <a:avLst/>
          </a:prstGeom>
        </p:spPr>
        <p:txBody>
          <a:bodyPr/>
          <a:lstStyle/>
          <a:p>
            <a:pPr lvl="0">
              <a:defRPr sz="1800"/>
            </a:pPr>
            <a:r>
              <a:rPr sz="3600"/>
              <a:t>I’ll convert the data to plain text.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 name="Shape 590"/>
          <p:cNvSpPr/>
          <p:nvPr>
            <p:ph type="sldImg"/>
          </p:nvPr>
        </p:nvSpPr>
        <p:spPr>
          <a:prstGeom prst="rect">
            <a:avLst/>
          </a:prstGeom>
        </p:spPr>
        <p:txBody>
          <a:bodyPr/>
          <a:lstStyle/>
          <a:p>
            <a:pPr lvl="0"/>
          </a:p>
        </p:txBody>
      </p:sp>
      <p:sp>
        <p:nvSpPr>
          <p:cNvPr id="591" name="Shape 591"/>
          <p:cNvSpPr/>
          <p:nvPr>
            <p:ph type="body" sz="quarter" idx="1"/>
          </p:nvPr>
        </p:nvSpPr>
        <p:spPr>
          <a:prstGeom prst="rect">
            <a:avLst/>
          </a:prstGeom>
        </p:spPr>
        <p:txBody>
          <a:bodyPr/>
          <a:lstStyle/>
          <a:p>
            <a:pPr lvl="0">
              <a:defRPr sz="1800"/>
            </a:pPr>
            <a:r>
              <a:rPr sz="3600"/>
              <a:t>Looking at the classification report I can see right away that there is something funny going on with the Bosnian language. You might recall from the Explore phase earlier that Bosnian was very similar to a few other languages. Could this be impacting our accuracy?</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lvl="0"/>
          </a:p>
        </p:txBody>
      </p:sp>
      <p:sp>
        <p:nvSpPr>
          <p:cNvPr id="599" name="Shape 599"/>
          <p:cNvSpPr/>
          <p:nvPr>
            <p:ph type="body" sz="quarter" idx="1"/>
          </p:nvPr>
        </p:nvSpPr>
        <p:spPr>
          <a:prstGeom prst="rect">
            <a:avLst/>
          </a:prstGeom>
        </p:spPr>
        <p:txBody>
          <a:bodyPr/>
          <a:lstStyle/>
          <a:p>
            <a:pPr lvl="0">
              <a:defRPr sz="1800"/>
            </a:pPr>
            <a:r>
              <a:rPr b="1" sz="4200"/>
              <a:t>A</a:t>
            </a:r>
            <a:r>
              <a:rPr sz="4200"/>
              <a:t> good way to find patterns in the incorrectly classified data points is to use a confusion matrix.</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lvl="0"/>
          </a:p>
        </p:txBody>
      </p:sp>
      <p:sp>
        <p:nvSpPr>
          <p:cNvPr id="606" name="Shape 606"/>
          <p:cNvSpPr/>
          <p:nvPr>
            <p:ph type="body" sz="quarter" idx="1"/>
          </p:nvPr>
        </p:nvSpPr>
        <p:spPr>
          <a:prstGeom prst="rect">
            <a:avLst/>
          </a:prstGeom>
        </p:spPr>
        <p:txBody>
          <a:bodyPr/>
          <a:lstStyle/>
          <a:p>
            <a:pPr lvl="0">
              <a:defRPr sz="1800"/>
            </a:pPr>
            <a:r>
              <a:rPr sz="4200"/>
              <a:t>Here’s what it looks like for our classifier.</a:t>
            </a:r>
            <a:endParaRPr sz="4200"/>
          </a:p>
          <a:p>
            <a:pPr lvl="0">
              <a:defRPr sz="1800"/>
            </a:pPr>
            <a:r>
              <a:rPr b="1" sz="4200"/>
              <a:t>Well</a:t>
            </a:r>
            <a:r>
              <a:rPr sz="4200"/>
              <a:t> that’s not terribly useful. Let’s visualize it!</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lvl="0"/>
          </a:p>
        </p:txBody>
      </p:sp>
      <p:sp>
        <p:nvSpPr>
          <p:cNvPr id="613" name="Shape 613"/>
          <p:cNvSpPr/>
          <p:nvPr>
            <p:ph type="body" sz="quarter" idx="1"/>
          </p:nvPr>
        </p:nvSpPr>
        <p:spPr>
          <a:prstGeom prst="rect">
            <a:avLst/>
          </a:prstGeom>
        </p:spPr>
        <p:txBody>
          <a:bodyPr/>
          <a:lstStyle>
            <a:lvl1pPr>
              <a:defRPr sz="4500"/>
            </a:lvl1pPr>
          </a:lstStyle>
          <a:p>
            <a:pPr lvl="0">
              <a:defRPr sz="1800"/>
            </a:pPr>
            <a:r>
              <a:rPr sz="4500"/>
              <a:t>Okay… a little better but this is probably pretty hard for you to read, so let’s have a closer look at some of the more interesting languages.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9" name="Shape 619"/>
          <p:cNvSpPr/>
          <p:nvPr>
            <p:ph type="sldImg"/>
          </p:nvPr>
        </p:nvSpPr>
        <p:spPr>
          <a:prstGeom prst="rect">
            <a:avLst/>
          </a:prstGeom>
        </p:spPr>
        <p:txBody>
          <a:bodyPr/>
          <a:lstStyle/>
          <a:p>
            <a:pPr lvl="0"/>
          </a:p>
        </p:txBody>
      </p:sp>
      <p:sp>
        <p:nvSpPr>
          <p:cNvPr id="620" name="Shape 620"/>
          <p:cNvSpPr/>
          <p:nvPr>
            <p:ph type="body" sz="quarter" idx="1"/>
          </p:nvPr>
        </p:nvSpPr>
        <p:spPr>
          <a:prstGeom prst="rect">
            <a:avLst/>
          </a:prstGeom>
        </p:spPr>
        <p:txBody>
          <a:bodyPr/>
          <a:lstStyle>
            <a:lvl1pPr>
              <a:defRPr sz="4400"/>
            </a:lvl1pPr>
          </a:lstStyle>
          <a:p>
            <a:pPr lvl="0">
              <a:defRPr sz="1800"/>
            </a:pPr>
            <a:r>
              <a:rPr sz="4400"/>
              <a:t>Alright, so how do we interpret this? You’ll notice that each language shows up once on the y-axis and again on the x-axis. The y-axis shows the correct label. The x-axis shows the predicted label.</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8" name="Shape 628"/>
          <p:cNvSpPr/>
          <p:nvPr>
            <p:ph type="sldImg"/>
          </p:nvPr>
        </p:nvSpPr>
        <p:spPr>
          <a:prstGeom prst="rect">
            <a:avLst/>
          </a:prstGeom>
        </p:spPr>
        <p:txBody>
          <a:bodyPr/>
          <a:lstStyle/>
          <a:p>
            <a:pPr lvl="0"/>
          </a:p>
        </p:txBody>
      </p:sp>
      <p:sp>
        <p:nvSpPr>
          <p:cNvPr id="629" name="Shape 629"/>
          <p:cNvSpPr/>
          <p:nvPr>
            <p:ph type="body" sz="quarter" idx="1"/>
          </p:nvPr>
        </p:nvSpPr>
        <p:spPr>
          <a:prstGeom prst="rect">
            <a:avLst/>
          </a:prstGeom>
        </p:spPr>
        <p:txBody>
          <a:bodyPr/>
          <a:lstStyle>
            <a:lvl1pPr>
              <a:defRPr sz="4700"/>
            </a:lvl1pPr>
          </a:lstStyle>
          <a:p>
            <a:pPr lvl="0">
              <a:defRPr sz="1800"/>
            </a:pPr>
            <a:r>
              <a:rPr sz="4700"/>
              <a:t>Anywhere where the prediction is correct, a cell on the diagonal will have its counter incremented.</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7" name="Shape 667"/>
          <p:cNvSpPr/>
          <p:nvPr>
            <p:ph type="sldImg"/>
          </p:nvPr>
        </p:nvSpPr>
        <p:spPr>
          <a:prstGeom prst="rect">
            <a:avLst/>
          </a:prstGeom>
        </p:spPr>
        <p:txBody>
          <a:bodyPr/>
          <a:lstStyle/>
          <a:p>
            <a:pPr lvl="0"/>
          </a:p>
        </p:txBody>
      </p:sp>
      <p:sp>
        <p:nvSpPr>
          <p:cNvPr id="668" name="Shape 668"/>
          <p:cNvSpPr/>
          <p:nvPr>
            <p:ph type="body" sz="quarter" idx="1"/>
          </p:nvPr>
        </p:nvSpPr>
        <p:spPr>
          <a:prstGeom prst="rect">
            <a:avLst/>
          </a:prstGeom>
        </p:spPr>
        <p:txBody>
          <a:bodyPr/>
          <a:lstStyle>
            <a:lvl1pPr>
              <a:defRPr sz="3400"/>
            </a:lvl1pPr>
          </a:lstStyle>
          <a:p>
            <a:pPr lvl="0">
              <a:defRPr sz="1800"/>
            </a:pPr>
            <a:r>
              <a:rPr sz="3400"/>
              <a:t>If the prediction is incorrect, a cell off the diagonal will get it’s count incremented. This is a heatmap, so 100% is dark red, and 0% is dark blue. Ideally, we should see nothing but dark red along the diagonal, which would mean that our predictions were 100% correct, and dark blue everywhere else.</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5" name="Shape 675"/>
          <p:cNvSpPr/>
          <p:nvPr>
            <p:ph type="sldImg"/>
          </p:nvPr>
        </p:nvSpPr>
        <p:spPr>
          <a:prstGeom prst="rect">
            <a:avLst/>
          </a:prstGeom>
        </p:spPr>
        <p:txBody>
          <a:bodyPr/>
          <a:lstStyle/>
          <a:p>
            <a:pPr lvl="0"/>
          </a:p>
        </p:txBody>
      </p:sp>
      <p:sp>
        <p:nvSpPr>
          <p:cNvPr id="676" name="Shape 676"/>
          <p:cNvSpPr/>
          <p:nvPr>
            <p:ph type="body" sz="quarter" idx="1"/>
          </p:nvPr>
        </p:nvSpPr>
        <p:spPr>
          <a:prstGeom prst="rect">
            <a:avLst/>
          </a:prstGeom>
        </p:spPr>
        <p:txBody>
          <a:bodyPr/>
          <a:lstStyle>
            <a:lvl1pPr>
              <a:defRPr sz="3200"/>
            </a:lvl1pPr>
          </a:lstStyle>
          <a:p>
            <a:pPr lvl="0">
              <a:defRPr sz="1800"/>
            </a:pPr>
            <a:r>
              <a:rPr sz="3200"/>
              <a:t>Going along the rows, we can see exactly what each language is being confused for. In this case we can see that bs, hr, sh, and sr are often being confused with each other. It turns out that these are Bosnian, Croatian, Serbo-Croatian, and Serbian. These languages are almost identical and used to all be called Serbo-Croatian prior to the Yugoslav Wars.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lvl="0"/>
          </a:p>
        </p:txBody>
      </p:sp>
      <p:sp>
        <p:nvSpPr>
          <p:cNvPr id="684" name="Shape 684"/>
          <p:cNvSpPr/>
          <p:nvPr>
            <p:ph type="body" sz="quarter" idx="1"/>
          </p:nvPr>
        </p:nvSpPr>
        <p:spPr>
          <a:prstGeom prst="rect">
            <a:avLst/>
          </a:prstGeom>
        </p:spPr>
        <p:txBody>
          <a:bodyPr/>
          <a:lstStyle/>
          <a:p>
            <a:pPr lvl="0">
              <a:defRPr sz="1800"/>
            </a:pPr>
            <a:r>
              <a:rPr sz="3600"/>
              <a:t>This gives us some clues as to how we can improve the performance of our classifier. Accrording to Wikipedia, these languages are the same, so what if we treated them as a single language for the purposes of our language classifier?</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lvl="0"/>
          </a:p>
        </p:txBody>
      </p:sp>
      <p:sp>
        <p:nvSpPr>
          <p:cNvPr id="691" name="Shape 691"/>
          <p:cNvSpPr/>
          <p:nvPr>
            <p:ph type="body" sz="quarter" idx="1"/>
          </p:nvPr>
        </p:nvSpPr>
        <p:spPr>
          <a:prstGeom prst="rect">
            <a:avLst/>
          </a:prstGeom>
        </p:spPr>
        <p:txBody>
          <a:bodyPr/>
          <a:lstStyle/>
          <a:p>
            <a:pPr lvl="0">
              <a:defRPr sz="1800"/>
            </a:pPr>
            <a:r>
              <a:rPr sz="3600"/>
              <a:t>Doing this is pretty straight forward. All we have to do is go back to where we created y_train, and anywhere where our labels were bs, hr, sh, or sr, replace them with a new label. Then we can rerun the RandomSearchCV to retrain our model.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lvl="0"/>
          </a:p>
        </p:txBody>
      </p:sp>
      <p:sp>
        <p:nvSpPr>
          <p:cNvPr id="97" name="Shape 97"/>
          <p:cNvSpPr/>
          <p:nvPr>
            <p:ph type="body" sz="quarter" idx="1"/>
          </p:nvPr>
        </p:nvSpPr>
        <p:spPr>
          <a:prstGeom prst="rect">
            <a:avLst/>
          </a:prstGeom>
        </p:spPr>
        <p:txBody>
          <a:bodyPr/>
          <a:lstStyle/>
          <a:p>
            <a:pPr lvl="0">
              <a:defRPr sz="1800"/>
            </a:pPr>
            <a:r>
              <a:rPr sz="3600"/>
              <a:t>I’ll explore the data using pandas, seaborn, and scikit-learn</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7" name="Shape 697"/>
          <p:cNvSpPr/>
          <p:nvPr>
            <p:ph type="sldImg"/>
          </p:nvPr>
        </p:nvSpPr>
        <p:spPr>
          <a:prstGeom prst="rect">
            <a:avLst/>
          </a:prstGeom>
        </p:spPr>
        <p:txBody>
          <a:bodyPr/>
          <a:lstStyle/>
          <a:p>
            <a:pPr lvl="0"/>
          </a:p>
        </p:txBody>
      </p:sp>
      <p:sp>
        <p:nvSpPr>
          <p:cNvPr id="698" name="Shape 698"/>
          <p:cNvSpPr/>
          <p:nvPr>
            <p:ph type="body" sz="quarter" idx="1"/>
          </p:nvPr>
        </p:nvSpPr>
        <p:spPr>
          <a:prstGeom prst="rect">
            <a:avLst/>
          </a:prstGeom>
        </p:spPr>
        <p:txBody>
          <a:bodyPr/>
          <a:lstStyle/>
          <a:p>
            <a:pPr lvl="0">
              <a:defRPr sz="1800"/>
            </a:pPr>
            <a:r>
              <a:rPr sz="3600"/>
              <a:t>After combining several similar languages, we’re able to easily get over 99% accuracy. For some of these languages, if we wanted to distinguish them, we could train more complex models just for them. Before devoting too much time into it, you should ask if it is worth the effort. It all comes down to your particular application.</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6" name="Shape 706"/>
          <p:cNvSpPr/>
          <p:nvPr>
            <p:ph type="sldImg"/>
          </p:nvPr>
        </p:nvSpPr>
        <p:spPr>
          <a:prstGeom prst="rect">
            <a:avLst/>
          </a:prstGeom>
        </p:spPr>
        <p:txBody>
          <a:bodyPr/>
          <a:lstStyle/>
          <a:p>
            <a:pPr lvl="0"/>
          </a:p>
        </p:txBody>
      </p:sp>
      <p:sp>
        <p:nvSpPr>
          <p:cNvPr id="707" name="Shape 707"/>
          <p:cNvSpPr/>
          <p:nvPr>
            <p:ph type="body" sz="quarter" idx="1"/>
          </p:nvPr>
        </p:nvSpPr>
        <p:spPr>
          <a:prstGeom prst="rect">
            <a:avLst/>
          </a:prstGeom>
        </p:spPr>
        <p:txBody>
          <a:bodyPr/>
          <a:lstStyle/>
          <a:p>
            <a:pPr lvl="0">
              <a:defRPr sz="1800"/>
            </a:pPr>
            <a:r>
              <a:rPr sz="3600"/>
              <a:t>All right, so that’s it, now you can all go onto LinkedIn and change your titles to Data Scientist! A lot of interesting stuff didn’t make it into this talk so I’ll be posting some followups to my talk on my blog. If you’re interested in receiving email updates from me, hit me up after the Q&amp;A and signup for my mailing list!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lvl="0"/>
          </a:p>
        </p:txBody>
      </p:sp>
      <p:sp>
        <p:nvSpPr>
          <p:cNvPr id="104" name="Shape 104"/>
          <p:cNvSpPr/>
          <p:nvPr>
            <p:ph type="body" sz="quarter" idx="1"/>
          </p:nvPr>
        </p:nvSpPr>
        <p:spPr>
          <a:prstGeom prst="rect">
            <a:avLst/>
          </a:prstGeom>
        </p:spPr>
        <p:txBody>
          <a:bodyPr/>
          <a:lstStyle/>
          <a:p>
            <a:pPr lvl="0">
              <a:defRPr sz="1800"/>
            </a:pPr>
            <a:r>
              <a:rPr sz="3600"/>
              <a:t>Finally I’ll walk you through creating a predictive model using scikit-learn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 name="AWeber_EMD_white.png"/>
          <p:cNvPicPr/>
          <p:nvPr/>
        </p:nvPicPr>
        <p:blipFill>
          <a:blip r:embed="rId3">
            <a:extLst/>
          </a:blip>
          <a:stretch>
            <a:fillRect/>
          </a:stretch>
        </p:blipFill>
        <p:spPr>
          <a:xfrm>
            <a:off x="3552355" y="3136900"/>
            <a:ext cx="5900091" cy="1754294"/>
          </a:xfrm>
          <a:prstGeom prst="rect">
            <a:avLst/>
          </a:prstGeom>
          <a:ln w="12700">
            <a:miter lim="400000"/>
          </a:ln>
        </p:spPr>
      </p:pic>
      <p:sp>
        <p:nvSpPr>
          <p:cNvPr id="7" name="Shape 7"/>
          <p:cNvSpPr/>
          <p:nvPr>
            <p:ph type="title"/>
          </p:nvPr>
        </p:nvSpPr>
        <p:spPr>
          <a:xfrm>
            <a:off x="927100" y="3378200"/>
            <a:ext cx="11150600" cy="3302000"/>
          </a:xfrm>
          <a:prstGeom prst="rect">
            <a:avLst/>
          </a:prstGeom>
        </p:spPr>
        <p:txBody>
          <a:bodyPr lIns="0" tIns="0" rIns="0" bIns="0" anchor="b"/>
          <a:lstStyle>
            <a:lvl1pPr>
              <a:defRPr>
                <a:solidFill>
                  <a:srgbClr val="EBEBEB"/>
                </a:solidFill>
              </a:defRPr>
            </a:lvl1pPr>
          </a:lstStyle>
          <a:p>
            <a:pPr lvl="0">
              <a:defRPr b="0" sz="1800">
                <a:solidFill>
                  <a:srgbClr val="000000"/>
                </a:solidFill>
              </a:defRPr>
            </a:pPr>
            <a:r>
              <a:rPr b="1" sz="8200">
                <a:solidFill>
                  <a:srgbClr val="EBEBEB"/>
                </a:solidFill>
              </a:rPr>
              <a:t>Title Text</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 Right">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33" name="Shape 33"/>
          <p:cNvSpPr/>
          <p:nvPr>
            <p:ph type="body" idx="1"/>
          </p:nvPr>
        </p:nvSpPr>
        <p:spPr>
          <a:xfrm>
            <a:off x="7086600" y="2768600"/>
            <a:ext cx="4991100" cy="6083300"/>
          </a:xfrm>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34" name="Shape 3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9" name="Shape 9"/>
          <p:cNvSpPr/>
          <p:nvPr>
            <p:ph type="body" idx="1"/>
          </p:nvPr>
        </p:nvSpPr>
        <p:spPr>
          <a:xfrm>
            <a:off x="927100" y="1270000"/>
            <a:ext cx="11150600" cy="7213600"/>
          </a:xfrm>
          <a:prstGeom prst="rect">
            <a:avLst/>
          </a:prstGeom>
        </p:spPr>
        <p:txBody>
          <a:bodyPr/>
          <a:lstStyle>
            <a:lvl1pPr marL="1117600" indent="-800100">
              <a:spcBef>
                <a:spcPts val="5200"/>
              </a:spcBef>
              <a:defRPr sz="3800"/>
            </a:lvl1pPr>
            <a:lvl2pPr marL="1562100" indent="-800100">
              <a:spcBef>
                <a:spcPts val="5200"/>
              </a:spcBef>
              <a:defRPr sz="3800"/>
            </a:lvl2pPr>
            <a:lvl3pPr marL="2006600" indent="-800100">
              <a:spcBef>
                <a:spcPts val="5200"/>
              </a:spcBef>
              <a:defRPr sz="3800"/>
            </a:lvl3pPr>
            <a:lvl4pPr marL="2451100" indent="-800100">
              <a:spcBef>
                <a:spcPts val="5200"/>
              </a:spcBef>
              <a:defRPr sz="3800"/>
            </a:lvl4pPr>
            <a:lvl5pPr marL="2895600" indent="-800100">
              <a:spcBef>
                <a:spcPts val="5200"/>
              </a:spcBef>
              <a:defRPr sz="3800"/>
            </a:lvl5pPr>
          </a:lstStyle>
          <a:p>
            <a:pPr lvl="0">
              <a:defRPr sz="1800">
                <a:solidFill>
                  <a:srgbClr val="000000"/>
                </a:solidFill>
              </a:defRPr>
            </a:pPr>
            <a:r>
              <a:rPr sz="3800">
                <a:solidFill>
                  <a:srgbClr val="444444"/>
                </a:solidFill>
              </a:rPr>
              <a:t>Body Level One</a:t>
            </a:r>
            <a:endParaRPr sz="3800">
              <a:solidFill>
                <a:srgbClr val="444444"/>
              </a:solidFill>
            </a:endParaRPr>
          </a:p>
          <a:p>
            <a:pPr lvl="1">
              <a:defRPr sz="1800">
                <a:solidFill>
                  <a:srgbClr val="000000"/>
                </a:solidFill>
              </a:defRPr>
            </a:pPr>
            <a:r>
              <a:rPr sz="3800">
                <a:solidFill>
                  <a:srgbClr val="444444"/>
                </a:solidFill>
              </a:rPr>
              <a:t>Body Level Two</a:t>
            </a:r>
            <a:endParaRPr sz="3800">
              <a:solidFill>
                <a:srgbClr val="444444"/>
              </a:solidFill>
            </a:endParaRPr>
          </a:p>
          <a:p>
            <a:pPr lvl="2">
              <a:defRPr sz="1800">
                <a:solidFill>
                  <a:srgbClr val="000000"/>
                </a:solidFill>
              </a:defRPr>
            </a:pPr>
            <a:r>
              <a:rPr sz="3800">
                <a:solidFill>
                  <a:srgbClr val="444444"/>
                </a:solidFill>
              </a:rPr>
              <a:t>Body Level Three</a:t>
            </a:r>
            <a:endParaRPr sz="3800">
              <a:solidFill>
                <a:srgbClr val="444444"/>
              </a:solidFill>
            </a:endParaRPr>
          </a:p>
          <a:p>
            <a:pPr lvl="3">
              <a:defRPr sz="1800">
                <a:solidFill>
                  <a:srgbClr val="000000"/>
                </a:solidFill>
              </a:defRPr>
            </a:pPr>
            <a:r>
              <a:rPr sz="3800">
                <a:solidFill>
                  <a:srgbClr val="444444"/>
                </a:solidFill>
              </a:rPr>
              <a:t>Body Level Four</a:t>
            </a:r>
            <a:endParaRPr sz="3800">
              <a:solidFill>
                <a:srgbClr val="444444"/>
              </a:solidFill>
            </a:endParaRPr>
          </a:p>
          <a:p>
            <a:pPr lvl="4">
              <a:defRPr sz="1800">
                <a:solidFill>
                  <a:srgbClr val="000000"/>
                </a:solidFill>
              </a:defRPr>
            </a:pPr>
            <a:r>
              <a:rPr sz="3800">
                <a:solidFill>
                  <a:srgbClr val="444444"/>
                </a:solidFill>
              </a:rPr>
              <a:t>Body Level Five</a:t>
            </a:r>
          </a:p>
        </p:txBody>
      </p:sp>
      <p:sp>
        <p:nvSpPr>
          <p:cNvPr id="10" name="Shape 1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14" name="Shape 14"/>
          <p:cNvSpPr/>
          <p:nvPr>
            <p:ph type="title"/>
          </p:nvPr>
        </p:nvSpPr>
        <p:spPr>
          <a:xfrm>
            <a:off x="1333500" y="254000"/>
            <a:ext cx="10350500" cy="2451100"/>
          </a:xfrm>
          <a:prstGeom prst="rect">
            <a:avLst/>
          </a:prstGeom>
        </p:spPr>
        <p:txBody>
          <a:bodyPr/>
          <a:lstStyle/>
          <a:p>
            <a:pPr lvl="0">
              <a:defRPr b="0" sz="1800">
                <a:solidFill>
                  <a:srgbClr val="000000"/>
                </a:solidFill>
              </a:defRPr>
            </a:pPr>
            <a:r>
              <a:rPr b="1" sz="8200">
                <a:solidFill>
                  <a:srgbClr val="F16448"/>
                </a:solidFill>
              </a:rPr>
              <a:t>Title Text</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 name="Shape 16"/>
          <p:cNvSpPr/>
          <p:nvPr>
            <p:ph type="title"/>
          </p:nvPr>
        </p:nvSpPr>
        <p:spPr>
          <a:xfrm>
            <a:off x="927100" y="2971800"/>
            <a:ext cx="11150600" cy="3810000"/>
          </a:xfrm>
          <a:prstGeom prst="rect">
            <a:avLst/>
          </a:prstGeom>
        </p:spPr>
        <p:txBody>
          <a:bodyPr/>
          <a:lstStyle>
            <a:lvl1pPr>
              <a:defRPr>
                <a:solidFill>
                  <a:srgbClr val="D6D6D6"/>
                </a:solidFill>
              </a:defRPr>
            </a:lvl1pPr>
          </a:lstStyle>
          <a:p>
            <a:pPr lvl="0">
              <a:defRPr b="0" sz="1800">
                <a:solidFill>
                  <a:srgbClr val="000000"/>
                </a:solidFill>
              </a:defRPr>
            </a:pPr>
            <a:r>
              <a:rPr b="1" sz="8200">
                <a:solidFill>
                  <a:srgbClr val="D6D6D6"/>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8" name="Shape 18"/>
          <p:cNvSpPr/>
          <p:nvPr>
            <p:ph type="title"/>
          </p:nvPr>
        </p:nvSpPr>
        <p:spPr>
          <a:xfrm>
            <a:off x="927100" y="7366000"/>
            <a:ext cx="11150600" cy="1701800"/>
          </a:xfrm>
          <a:prstGeom prst="rect">
            <a:avLst/>
          </a:prstGeom>
        </p:spPr>
        <p:txBody>
          <a:bodyPr/>
          <a:lstStyle/>
          <a:p>
            <a:pPr lvl="0">
              <a:defRPr b="0" sz="1800">
                <a:solidFill>
                  <a:srgbClr val="000000"/>
                </a:solidFill>
              </a:defRPr>
            </a:pPr>
            <a:r>
              <a:rPr b="1" sz="8200">
                <a:solidFill>
                  <a:srgbClr val="F16448"/>
                </a:solidFill>
              </a:rPr>
              <a:t>Title Text</a:t>
            </a:r>
          </a:p>
        </p:txBody>
      </p:sp>
      <p:sp>
        <p:nvSpPr>
          <p:cNvPr id="19" name="Shape 1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21" name="Shape 21"/>
          <p:cNvSpPr/>
          <p:nvPr>
            <p:ph type="title"/>
          </p:nvPr>
        </p:nvSpPr>
        <p:spPr>
          <a:xfrm>
            <a:off x="927100" y="1524000"/>
            <a:ext cx="6692900" cy="3302000"/>
          </a:xfrm>
          <a:prstGeom prst="rect">
            <a:avLst/>
          </a:prstGeom>
        </p:spPr>
        <p:txBody>
          <a:bodyPr lIns="0" tIns="0" rIns="0" bIns="0" anchor="b"/>
          <a:lstStyle>
            <a:lvl1pPr>
              <a:defRPr sz="6800"/>
            </a:lvl1pPr>
          </a:lstStyle>
          <a:p>
            <a:pPr lvl="0">
              <a:defRPr b="0" sz="1800">
                <a:solidFill>
                  <a:srgbClr val="000000"/>
                </a:solidFill>
              </a:defRPr>
            </a:pPr>
            <a:r>
              <a:rPr b="1" sz="6800">
                <a:solidFill>
                  <a:srgbClr val="F16448"/>
                </a:solidFill>
              </a:rPr>
              <a:t>Title Text</a:t>
            </a:r>
          </a:p>
        </p:txBody>
      </p:sp>
      <p:sp>
        <p:nvSpPr>
          <p:cNvPr id="22" name="Shape 22"/>
          <p:cNvSpPr/>
          <p:nvPr>
            <p:ph type="body" idx="1"/>
          </p:nvPr>
        </p:nvSpPr>
        <p:spPr>
          <a:xfrm>
            <a:off x="927100" y="4902200"/>
            <a:ext cx="6692900" cy="3302000"/>
          </a:xfrm>
          <a:prstGeom prst="rect">
            <a:avLst/>
          </a:prstGeom>
        </p:spPr>
        <p:txBody>
          <a:bodyPr lIns="0" tIns="0" rIns="0" bIns="0" anchor="t"/>
          <a:lstStyle>
            <a:lvl1pPr marL="0" indent="0" algn="ctr">
              <a:spcBef>
                <a:spcPts val="0"/>
              </a:spcBef>
              <a:buClrTx/>
              <a:buSzTx/>
              <a:buNone/>
              <a:defRPr sz="3200"/>
            </a:lvl1pPr>
            <a:lvl2pPr marL="0" indent="0" algn="ctr">
              <a:spcBef>
                <a:spcPts val="0"/>
              </a:spcBef>
              <a:buClrTx/>
              <a:buSzTx/>
              <a:buNone/>
              <a:defRPr sz="3200"/>
            </a:lvl2pPr>
            <a:lvl3pPr marL="0" indent="0" algn="ctr">
              <a:spcBef>
                <a:spcPts val="0"/>
              </a:spcBef>
              <a:buClrTx/>
              <a:buSzTx/>
              <a:buNone/>
              <a:defRPr sz="3200"/>
            </a:lvl3pPr>
            <a:lvl4pPr marL="0" indent="0" algn="ctr">
              <a:spcBef>
                <a:spcPts val="0"/>
              </a:spcBef>
              <a:buClrTx/>
              <a:buSzTx/>
              <a:buNone/>
              <a:defRPr sz="3200"/>
            </a:lvl4pPr>
            <a:lvl5pPr marL="0" indent="0" algn="ctr">
              <a:spcBef>
                <a:spcPts val="0"/>
              </a:spcBef>
              <a:buClrTx/>
              <a:buSzTx/>
              <a:buNone/>
              <a:defRPr sz="3200"/>
            </a:lvl5pPr>
          </a:lstStyle>
          <a:p>
            <a:pPr lvl="0">
              <a:defRPr sz="1800">
                <a:solidFill>
                  <a:srgbClr val="000000"/>
                </a:solidFill>
              </a:defRPr>
            </a:pPr>
            <a:r>
              <a:rPr sz="3200">
                <a:solidFill>
                  <a:srgbClr val="444444"/>
                </a:solidFill>
              </a:rPr>
              <a:t>Body Level One</a:t>
            </a:r>
            <a:endParaRPr sz="3200">
              <a:solidFill>
                <a:srgbClr val="444444"/>
              </a:solidFill>
            </a:endParaRPr>
          </a:p>
          <a:p>
            <a:pPr lvl="1">
              <a:defRPr sz="1800">
                <a:solidFill>
                  <a:srgbClr val="000000"/>
                </a:solidFill>
              </a:defRPr>
            </a:pPr>
            <a:r>
              <a:rPr sz="3200">
                <a:solidFill>
                  <a:srgbClr val="444444"/>
                </a:solidFill>
              </a:rPr>
              <a:t>Body Level Two</a:t>
            </a:r>
            <a:endParaRPr sz="3200">
              <a:solidFill>
                <a:srgbClr val="444444"/>
              </a:solidFill>
            </a:endParaRPr>
          </a:p>
          <a:p>
            <a:pPr lvl="2">
              <a:defRPr sz="1800">
                <a:solidFill>
                  <a:srgbClr val="000000"/>
                </a:solidFill>
              </a:defRPr>
            </a:pPr>
            <a:r>
              <a:rPr sz="3200">
                <a:solidFill>
                  <a:srgbClr val="444444"/>
                </a:solidFill>
              </a:rPr>
              <a:t>Body Level Three</a:t>
            </a:r>
            <a:endParaRPr sz="3200">
              <a:solidFill>
                <a:srgbClr val="444444"/>
              </a:solidFill>
            </a:endParaRPr>
          </a:p>
          <a:p>
            <a:pPr lvl="3">
              <a:defRPr sz="1800">
                <a:solidFill>
                  <a:srgbClr val="000000"/>
                </a:solidFill>
              </a:defRPr>
            </a:pPr>
            <a:r>
              <a:rPr sz="3200">
                <a:solidFill>
                  <a:srgbClr val="444444"/>
                </a:solidFill>
              </a:rPr>
              <a:t>Body Level Four</a:t>
            </a:r>
            <a:endParaRPr sz="3200">
              <a:solidFill>
                <a:srgbClr val="444444"/>
              </a:solidFill>
            </a:endParaRPr>
          </a:p>
          <a:p>
            <a:pPr lvl="4">
              <a:defRPr sz="1800">
                <a:solidFill>
                  <a:srgbClr val="000000"/>
                </a:solidFill>
              </a:defRPr>
            </a:pPr>
            <a:r>
              <a:rPr sz="3200">
                <a:solidFill>
                  <a:srgbClr val="444444"/>
                </a:solidFill>
              </a:rPr>
              <a:t>Body Level Five</a:t>
            </a:r>
          </a:p>
        </p:txBody>
      </p:sp>
      <p:sp>
        <p:nvSpPr>
          <p:cNvPr id="23" name="Shape 2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5" name="Shape 25"/>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26" name="Shape 26"/>
          <p:cNvSpPr/>
          <p:nvPr>
            <p:ph type="body" idx="1"/>
          </p:nvPr>
        </p:nvSpPr>
        <p:spPr>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27" name="Shape 2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Bullets Left">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30" name="Shape 30"/>
          <p:cNvSpPr/>
          <p:nvPr>
            <p:ph type="body" idx="1"/>
          </p:nvPr>
        </p:nvSpPr>
        <p:spPr>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27100" y="254000"/>
            <a:ext cx="11150600" cy="245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b="0" sz="1800">
                <a:solidFill>
                  <a:srgbClr val="000000"/>
                </a:solidFill>
              </a:defRPr>
            </a:pPr>
            <a:r>
              <a:rPr b="1" sz="8200">
                <a:solidFill>
                  <a:srgbClr val="F16448"/>
                </a:solidFill>
              </a:rPr>
              <a:t>Title Text</a:t>
            </a:r>
          </a:p>
        </p:txBody>
      </p:sp>
      <p:sp>
        <p:nvSpPr>
          <p:cNvPr id="3" name="Shape 3"/>
          <p:cNvSpPr/>
          <p:nvPr>
            <p:ph type="body" idx="1"/>
          </p:nvPr>
        </p:nvSpPr>
        <p:spPr>
          <a:xfrm>
            <a:off x="927100" y="2768600"/>
            <a:ext cx="5448300" cy="6083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4" name="Shape 4"/>
          <p:cNvSpPr/>
          <p:nvPr>
            <p:ph type="sldNum" sz="quarter" idx="2"/>
          </p:nvPr>
        </p:nvSpPr>
        <p:spPr>
          <a:xfrm>
            <a:off x="6339416" y="9296400"/>
            <a:ext cx="317501" cy="342900"/>
          </a:xfrm>
          <a:prstGeom prst="rect">
            <a:avLst/>
          </a:prstGeom>
          <a:ln w="12700">
            <a:miter lim="400000"/>
          </a:ln>
        </p:spPr>
        <p:txBody>
          <a:bodyPr wrap="none" lIns="0" tIns="0" rIns="0" bIns="0">
            <a:spAutoFit/>
          </a:bodyPr>
          <a:lstStyle>
            <a:lvl1pPr>
              <a:defRPr sz="16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spd="med" advClick="1"/>
  <p:txStyles>
    <p:titleStyle>
      <a:lvl1pPr algn="ctr" defTabSz="584200">
        <a:defRPr b="1" sz="8200">
          <a:solidFill>
            <a:srgbClr val="F16448"/>
          </a:solidFill>
          <a:latin typeface="+mn-lt"/>
          <a:ea typeface="+mn-ea"/>
          <a:cs typeface="+mn-cs"/>
          <a:sym typeface="Source Sans Pro Semibold"/>
        </a:defRPr>
      </a:lvl1pPr>
      <a:lvl2pPr indent="228600" algn="ctr" defTabSz="584200">
        <a:defRPr b="1" sz="8200">
          <a:solidFill>
            <a:srgbClr val="F16448"/>
          </a:solidFill>
          <a:latin typeface="+mn-lt"/>
          <a:ea typeface="+mn-ea"/>
          <a:cs typeface="+mn-cs"/>
          <a:sym typeface="Source Sans Pro Semibold"/>
        </a:defRPr>
      </a:lvl2pPr>
      <a:lvl3pPr indent="457200" algn="ctr" defTabSz="584200">
        <a:defRPr b="1" sz="8200">
          <a:solidFill>
            <a:srgbClr val="F16448"/>
          </a:solidFill>
          <a:latin typeface="+mn-lt"/>
          <a:ea typeface="+mn-ea"/>
          <a:cs typeface="+mn-cs"/>
          <a:sym typeface="Source Sans Pro Semibold"/>
        </a:defRPr>
      </a:lvl3pPr>
      <a:lvl4pPr indent="685800" algn="ctr" defTabSz="584200">
        <a:defRPr b="1" sz="8200">
          <a:solidFill>
            <a:srgbClr val="F16448"/>
          </a:solidFill>
          <a:latin typeface="+mn-lt"/>
          <a:ea typeface="+mn-ea"/>
          <a:cs typeface="+mn-cs"/>
          <a:sym typeface="Source Sans Pro Semibold"/>
        </a:defRPr>
      </a:lvl4pPr>
      <a:lvl5pPr indent="914400" algn="ctr" defTabSz="584200">
        <a:defRPr b="1" sz="8200">
          <a:solidFill>
            <a:srgbClr val="F16448"/>
          </a:solidFill>
          <a:latin typeface="+mn-lt"/>
          <a:ea typeface="+mn-ea"/>
          <a:cs typeface="+mn-cs"/>
          <a:sym typeface="Source Sans Pro Semibold"/>
        </a:defRPr>
      </a:lvl5pPr>
      <a:lvl6pPr indent="1143000" algn="ctr" defTabSz="584200">
        <a:defRPr b="1" sz="8200">
          <a:solidFill>
            <a:srgbClr val="F16448"/>
          </a:solidFill>
          <a:latin typeface="+mn-lt"/>
          <a:ea typeface="+mn-ea"/>
          <a:cs typeface="+mn-cs"/>
          <a:sym typeface="Source Sans Pro Semibold"/>
        </a:defRPr>
      </a:lvl6pPr>
      <a:lvl7pPr indent="1371600" algn="ctr" defTabSz="584200">
        <a:defRPr b="1" sz="8200">
          <a:solidFill>
            <a:srgbClr val="F16448"/>
          </a:solidFill>
          <a:latin typeface="+mn-lt"/>
          <a:ea typeface="+mn-ea"/>
          <a:cs typeface="+mn-cs"/>
          <a:sym typeface="Source Sans Pro Semibold"/>
        </a:defRPr>
      </a:lvl7pPr>
      <a:lvl8pPr indent="1600200" algn="ctr" defTabSz="584200">
        <a:defRPr b="1" sz="8200">
          <a:solidFill>
            <a:srgbClr val="F16448"/>
          </a:solidFill>
          <a:latin typeface="+mn-lt"/>
          <a:ea typeface="+mn-ea"/>
          <a:cs typeface="+mn-cs"/>
          <a:sym typeface="Source Sans Pro Semibold"/>
        </a:defRPr>
      </a:lvl8pPr>
      <a:lvl9pPr indent="1828800" algn="ctr" defTabSz="584200">
        <a:defRPr b="1" sz="8200">
          <a:solidFill>
            <a:srgbClr val="F16448"/>
          </a:solidFill>
          <a:latin typeface="+mn-lt"/>
          <a:ea typeface="+mn-ea"/>
          <a:cs typeface="+mn-cs"/>
          <a:sym typeface="Source Sans Pro Semibold"/>
        </a:defRPr>
      </a:lvl9pPr>
    </p:titleStyle>
    <p:bodyStyle>
      <a:lvl1pPr marL="1016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1pPr>
      <a:lvl2pPr marL="14605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2pPr>
      <a:lvl3pPr marL="1905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3pPr>
      <a:lvl4pPr marL="23495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4pPr>
      <a:lvl5pPr marL="2794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5pPr>
      <a:lvl6pPr marL="31496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6pPr>
      <a:lvl7pPr marL="35052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7pPr>
      <a:lvl8pPr marL="38608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8pPr>
      <a:lvl9pPr marL="42164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9pPr>
    </p:bodyStyle>
    <p:otherStyle>
      <a:lvl1pPr algn="ctr" defTabSz="584200">
        <a:defRPr sz="1600">
          <a:solidFill>
            <a:schemeClr val="tx1"/>
          </a:solidFill>
          <a:latin typeface="+mn-lt"/>
          <a:ea typeface="+mn-ea"/>
          <a:cs typeface="+mn-cs"/>
          <a:sym typeface="Gill Sans"/>
        </a:defRPr>
      </a:lvl1pPr>
      <a:lvl2pPr indent="228600" algn="ctr" defTabSz="584200">
        <a:defRPr sz="1600">
          <a:solidFill>
            <a:schemeClr val="tx1"/>
          </a:solidFill>
          <a:latin typeface="+mn-lt"/>
          <a:ea typeface="+mn-ea"/>
          <a:cs typeface="+mn-cs"/>
          <a:sym typeface="Gill Sans"/>
        </a:defRPr>
      </a:lvl2pPr>
      <a:lvl3pPr indent="457200" algn="ctr" defTabSz="584200">
        <a:defRPr sz="1600">
          <a:solidFill>
            <a:schemeClr val="tx1"/>
          </a:solidFill>
          <a:latin typeface="+mn-lt"/>
          <a:ea typeface="+mn-ea"/>
          <a:cs typeface="+mn-cs"/>
          <a:sym typeface="Gill Sans"/>
        </a:defRPr>
      </a:lvl3pPr>
      <a:lvl4pPr indent="685800" algn="ctr" defTabSz="584200">
        <a:defRPr sz="1600">
          <a:solidFill>
            <a:schemeClr val="tx1"/>
          </a:solidFill>
          <a:latin typeface="+mn-lt"/>
          <a:ea typeface="+mn-ea"/>
          <a:cs typeface="+mn-cs"/>
          <a:sym typeface="Gill Sans"/>
        </a:defRPr>
      </a:lvl4pPr>
      <a:lvl5pPr indent="914400" algn="ctr" defTabSz="584200">
        <a:defRPr sz="1600">
          <a:solidFill>
            <a:schemeClr val="tx1"/>
          </a:solidFill>
          <a:latin typeface="+mn-lt"/>
          <a:ea typeface="+mn-ea"/>
          <a:cs typeface="+mn-cs"/>
          <a:sym typeface="Gill Sans"/>
        </a:defRPr>
      </a:lvl5pPr>
      <a:lvl6pPr indent="1143000" algn="ctr" defTabSz="584200">
        <a:defRPr sz="1600">
          <a:solidFill>
            <a:schemeClr val="tx1"/>
          </a:solidFill>
          <a:latin typeface="+mn-lt"/>
          <a:ea typeface="+mn-ea"/>
          <a:cs typeface="+mn-cs"/>
          <a:sym typeface="Gill Sans"/>
        </a:defRPr>
      </a:lvl6pPr>
      <a:lvl7pPr indent="1371600" algn="ctr" defTabSz="584200">
        <a:defRPr sz="1600">
          <a:solidFill>
            <a:schemeClr val="tx1"/>
          </a:solidFill>
          <a:latin typeface="+mn-lt"/>
          <a:ea typeface="+mn-ea"/>
          <a:cs typeface="+mn-cs"/>
          <a:sym typeface="Gill Sans"/>
        </a:defRPr>
      </a:lvl7pPr>
      <a:lvl8pPr indent="1600200" algn="ctr" defTabSz="584200">
        <a:defRPr sz="1600">
          <a:solidFill>
            <a:schemeClr val="tx1"/>
          </a:solidFill>
          <a:latin typeface="+mn-lt"/>
          <a:ea typeface="+mn-ea"/>
          <a:cs typeface="+mn-cs"/>
          <a:sym typeface="Gill Sans"/>
        </a:defRPr>
      </a:lvl8pPr>
      <a:lvl9pPr indent="1828800" algn="ctr" defTabSz="584200">
        <a:defRPr sz="1600">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www.dataists.com/2010/09/the-data-science-venn-diagram/"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6.jpeg"/><Relationship Id="rId6" Type="http://schemas.openxmlformats.org/officeDocument/2006/relationships/image" Target="../media/image7.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9.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8.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4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41.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42.png"/><Relationship Id="rId4" Type="http://schemas.openxmlformats.org/officeDocument/2006/relationships/image" Target="../media/image43.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2.png"/><Relationship Id="rId4" Type="http://schemas.openxmlformats.org/officeDocument/2006/relationships/image" Target="../media/image43.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44.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45.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46.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46.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 Id="rId3" Type="http://schemas.openxmlformats.org/officeDocument/2006/relationships/image" Target="../media/image47.png"/><Relationship Id="rId4" Type="http://schemas.openxmlformats.org/officeDocument/2006/relationships/image" Target="../media/image48.pn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47.png"/><Relationship Id="rId4" Type="http://schemas.openxmlformats.org/officeDocument/2006/relationships/image" Target="../media/image4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47.png"/><Relationship Id="rId4" Type="http://schemas.openxmlformats.org/officeDocument/2006/relationships/image" Target="../media/image48.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49.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49.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50.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51.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51.png"/><Relationship Id="rId4" Type="http://schemas.openxmlformats.org/officeDocument/2006/relationships/image" Target="../media/image52.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4" Type="http://schemas.openxmlformats.org/officeDocument/2006/relationships/image" Target="../media/image63.png"/><Relationship Id="rId15" Type="http://schemas.openxmlformats.org/officeDocument/2006/relationships/image" Target="../media/image64.png"/><Relationship Id="rId16" Type="http://schemas.openxmlformats.org/officeDocument/2006/relationships/image" Target="../media/image65.png"/><Relationship Id="rId17" Type="http://schemas.openxmlformats.org/officeDocument/2006/relationships/image" Target="../media/image66.png"/><Relationship Id="rId18" Type="http://schemas.openxmlformats.org/officeDocument/2006/relationships/image" Target="../media/image67.png"/><Relationship Id="rId19" Type="http://schemas.openxmlformats.org/officeDocument/2006/relationships/image" Target="../media/image68.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51.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51.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4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69.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hyperlink" Target="https://twitter.com/beckerfuffle" TargetMode="External"/><Relationship Id="rId4" Type="http://schemas.openxmlformats.org/officeDocument/2006/relationships/hyperlink" Target="http://beckerfuffle.com" TargetMode="External"/><Relationship Id="rId5" Type="http://schemas.openxmlformats.org/officeDocument/2006/relationships/hyperlink" Target="https://github.com/mdbecker" TargetMode="External"/><Relationship Id="rId6" Type="http://schemas.openxmlformats.org/officeDocument/2006/relationships/image" Target="../media/image70.png"/><Relationship Id="rId7" Type="http://schemas.openxmlformats.org/officeDocument/2006/relationships/image" Target="../media/image7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ph type="title"/>
          </p:nvPr>
        </p:nvSpPr>
        <p:spPr>
          <a:prstGeom prst="rect">
            <a:avLst/>
          </a:prstGeom>
        </p:spPr>
        <p:txBody>
          <a:bodyPr/>
          <a:lstStyle/>
          <a:p>
            <a:pPr lvl="0">
              <a:defRPr b="0" sz="1800">
                <a:solidFill>
                  <a:srgbClr val="000000"/>
                </a:solidFill>
              </a:defRPr>
            </a:pPr>
            <a:r>
              <a:rPr b="1" sz="8200">
                <a:solidFill>
                  <a:srgbClr val="D6D6D6"/>
                </a:solidFill>
              </a:rPr>
              <a:t>Data Science:</a:t>
            </a:r>
            <a:br>
              <a:rPr b="1" sz="8200">
                <a:solidFill>
                  <a:srgbClr val="D6D6D6"/>
                </a:solidFill>
              </a:rPr>
            </a:br>
            <a:r>
              <a:rPr b="1" sz="8200">
                <a:solidFill>
                  <a:srgbClr val="D6D6D6"/>
                </a:solidFill>
              </a:rPr>
              <a:t>It’s Easy as Py!</a:t>
            </a:r>
          </a:p>
        </p:txBody>
      </p:sp>
      <p:sp>
        <p:nvSpPr>
          <p:cNvPr id="39" name="Shape 39"/>
          <p:cNvSpPr/>
          <p:nvPr/>
        </p:nvSpPr>
        <p:spPr>
          <a:xfrm>
            <a:off x="3225751" y="6197600"/>
            <a:ext cx="6554724"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atin typeface="+mn-lt"/>
                <a:ea typeface="+mn-ea"/>
                <a:cs typeface="+mn-cs"/>
                <a:sym typeface="Source Sans Pro Semibold"/>
              </a:defRPr>
            </a:lvl1pPr>
          </a:lstStyle>
          <a:p>
            <a:pPr lvl="0">
              <a:defRPr b="0" sz="1800"/>
            </a:pPr>
            <a:r>
              <a:rPr b="1" sz="4000"/>
              <a:t>Michael Becker</a:t>
            </a:r>
          </a:p>
        </p:txBody>
      </p:sp>
      <p:sp>
        <p:nvSpPr>
          <p:cNvPr id="40" name="Shape 4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lvl1pPr>
          </a:lstStyle>
          <a:p>
            <a:pPr lvl="0">
              <a:defRPr sz="1800"/>
            </a:pPr>
            <a:r>
              <a:rPr sz="3600"/>
              <a:t>#PyDataNYC</a:t>
            </a:r>
          </a:p>
        </p:txBody>
      </p:sp>
      <p:sp>
        <p:nvSpPr>
          <p:cNvPr id="41" name="Shape 41"/>
          <p:cNvSpPr/>
          <p:nvPr/>
        </p:nvSpPr>
        <p:spPr>
          <a:xfrm>
            <a:off x="-3051" y="9112250"/>
            <a:ext cx="3317819"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lvl="0">
              <a:defRPr sz="1800"/>
            </a:pPr>
            <a:r>
              <a:rPr sz="3600"/>
              <a:t>@beckerfuffle</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title"/>
          </p:nvPr>
        </p:nvSpPr>
        <p:spPr>
          <a:prstGeom prst="rect">
            <a:avLst/>
          </a:prstGeom>
        </p:spPr>
        <p:txBody>
          <a:bodyPr/>
          <a:lstStyle/>
          <a:p>
            <a:pPr lvl="0">
              <a:defRPr b="0" sz="1800">
                <a:solidFill>
                  <a:srgbClr val="000000"/>
                </a:solidFill>
              </a:defRPr>
            </a:pPr>
            <a:r>
              <a:rPr b="1" sz="8200">
                <a:solidFill>
                  <a:srgbClr val="F16448"/>
                </a:solidFill>
              </a:rPr>
              <a:t>What is Data Science?</a:t>
            </a:r>
          </a:p>
        </p:txBody>
      </p:sp>
      <p:sp>
        <p:nvSpPr>
          <p:cNvPr id="107" name="Shape 10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08" name="data-science-1000x1024.png"/>
          <p:cNvPicPr/>
          <p:nvPr/>
        </p:nvPicPr>
        <p:blipFill>
          <a:blip r:embed="rId3">
            <a:extLst/>
          </a:blip>
          <a:stretch>
            <a:fillRect/>
          </a:stretch>
        </p:blipFill>
        <p:spPr>
          <a:xfrm>
            <a:off x="3129248" y="1969096"/>
            <a:ext cx="6746304" cy="6908215"/>
          </a:xfrm>
          <a:prstGeom prst="rect">
            <a:avLst/>
          </a:prstGeom>
          <a:ln w="12700">
            <a:miter lim="400000"/>
          </a:ln>
        </p:spPr>
      </p:pic>
      <p:sp>
        <p:nvSpPr>
          <p:cNvPr id="109" name="Shape 109"/>
          <p:cNvSpPr/>
          <p:nvPr/>
        </p:nvSpPr>
        <p:spPr>
          <a:xfrm>
            <a:off x="123849" y="8257101"/>
            <a:ext cx="12757102"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lvl="0">
              <a:defRPr sz="1800" u="none"/>
            </a:pPr>
            <a:r>
              <a:rPr sz="3800" u="sng">
                <a:hlinkClick r:id="rId4" invalidUrl="" action="" tgtFrame="" tooltip="" history="1" highlightClick="0" endSnd="0"/>
              </a:rPr>
              <a:t>http://www.dataists.com/2010/09/the-data-science-venn-diagram/</a:t>
            </a:r>
          </a:p>
        </p:txBody>
      </p:sp>
      <p:sp>
        <p:nvSpPr>
          <p:cNvPr id="110" name="Shape 11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600"/>
            </a:fld>
          </a:p>
        </p:txBody>
      </p:sp>
      <p:pic>
        <p:nvPicPr>
          <p:cNvPr id="115" name="pasted-image.png"/>
          <p:cNvPicPr/>
          <p:nvPr/>
        </p:nvPicPr>
        <p:blipFill>
          <a:blip r:embed="rId3">
            <a:extLst/>
          </a:blip>
          <a:stretch>
            <a:fillRect/>
          </a:stretch>
        </p:blipFill>
        <p:spPr>
          <a:xfrm>
            <a:off x="0" y="0"/>
            <a:ext cx="13004800" cy="9753600"/>
          </a:xfrm>
          <a:prstGeom prst="rect">
            <a:avLst/>
          </a:prstGeom>
          <a:ln w="12700">
            <a:miter lim="400000"/>
          </a:ln>
        </p:spPr>
      </p:pic>
      <p:sp>
        <p:nvSpPr>
          <p:cNvPr id="116" name="Shape 11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117" name="Shape 1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Tree>
  </p:cSld>
  <p:clrMapOvr>
    <a:masterClrMapping/>
  </p:clrMapOvr>
  <p:transition spd="fast"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22" name="Shape 12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p>
        </p:txBody>
      </p:sp>
      <p:sp>
        <p:nvSpPr>
          <p:cNvPr id="123" name="Shape 12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24" name="Shape 12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29" name="Shape 129"/>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p>
        </p:txBody>
      </p:sp>
      <p:sp>
        <p:nvSpPr>
          <p:cNvPr id="130" name="Shape 13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31" name="Shape 13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36" name="Shape 136"/>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p>
        </p:txBody>
      </p:sp>
      <p:sp>
        <p:nvSpPr>
          <p:cNvPr id="137" name="Shape 13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38" name="Shape 13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43" name="Shape 143"/>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M</a:t>
            </a:r>
            <a:r>
              <a:rPr sz="4500">
                <a:solidFill>
                  <a:srgbClr val="444444"/>
                </a:solidFill>
              </a:rPr>
              <a:t>odel</a:t>
            </a:r>
          </a:p>
        </p:txBody>
      </p:sp>
      <p:sp>
        <p:nvSpPr>
          <p:cNvPr id="144" name="Shape 14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45" name="Shape 14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50" name="Shape 150"/>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M</a:t>
            </a:r>
            <a:r>
              <a:rPr sz="4500">
                <a:solidFill>
                  <a:srgbClr val="444444"/>
                </a:solidFill>
              </a:rPr>
              <a:t>odel</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i</a:t>
            </a:r>
            <a:r>
              <a:rPr b="1" sz="4500">
                <a:solidFill>
                  <a:srgbClr val="444444"/>
                </a:solidFill>
              </a:rPr>
              <a:t>N</a:t>
            </a:r>
            <a:r>
              <a:rPr sz="4500">
                <a:solidFill>
                  <a:srgbClr val="444444"/>
                </a:solidFill>
              </a:rPr>
              <a:t>terpret</a:t>
            </a:r>
          </a:p>
        </p:txBody>
      </p:sp>
      <p:sp>
        <p:nvSpPr>
          <p:cNvPr id="151" name="Shape 15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52" name="Shape 15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lvl="0">
              <a:defRPr b="0" sz="1800">
                <a:solidFill>
                  <a:srgbClr val="000000"/>
                </a:solidFill>
              </a:defRPr>
            </a:pPr>
            <a:r>
              <a:rPr b="1" sz="8200">
                <a:solidFill>
                  <a:srgbClr val="F16448"/>
                </a:solidFill>
              </a:rPr>
              <a:t>Language Classification</a:t>
            </a:r>
          </a:p>
        </p:txBody>
      </p:sp>
      <p:sp>
        <p:nvSpPr>
          <p:cNvPr id="157" name="Shape 15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58" name="pasted-image.png"/>
          <p:cNvPicPr/>
          <p:nvPr/>
        </p:nvPicPr>
        <p:blipFill>
          <a:blip r:embed="rId3">
            <a:extLst/>
          </a:blip>
          <a:stretch>
            <a:fillRect/>
          </a:stretch>
        </p:blipFill>
        <p:spPr>
          <a:xfrm>
            <a:off x="-1" y="2155920"/>
            <a:ext cx="13004801" cy="6741495"/>
          </a:xfrm>
          <a:prstGeom prst="rect">
            <a:avLst/>
          </a:prstGeom>
          <a:ln w="12700">
            <a:miter lim="400000"/>
          </a:ln>
        </p:spPr>
      </p:pic>
      <p:sp>
        <p:nvSpPr>
          <p:cNvPr id="159" name="Shape 15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lvl="0">
              <a:defRPr b="0" sz="1800">
                <a:solidFill>
                  <a:srgbClr val="000000"/>
                </a:solidFill>
              </a:defRPr>
            </a:pPr>
            <a:r>
              <a:rPr b="1" sz="8200">
                <a:solidFill>
                  <a:srgbClr val="F16448"/>
                </a:solidFill>
              </a:rPr>
              <a:t>Language Classification</a:t>
            </a:r>
          </a:p>
        </p:txBody>
      </p:sp>
      <p:sp>
        <p:nvSpPr>
          <p:cNvPr id="164" name="Shape 16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65" name="pasted-image.png"/>
          <p:cNvPicPr/>
          <p:nvPr/>
        </p:nvPicPr>
        <p:blipFill>
          <a:blip r:embed="rId3">
            <a:extLst/>
          </a:blip>
          <a:stretch>
            <a:fillRect/>
          </a:stretch>
        </p:blipFill>
        <p:spPr>
          <a:xfrm>
            <a:off x="-1" y="2155920"/>
            <a:ext cx="13004801" cy="6741495"/>
          </a:xfrm>
          <a:prstGeom prst="rect">
            <a:avLst/>
          </a:prstGeom>
          <a:ln w="12700">
            <a:miter lim="400000"/>
          </a:ln>
        </p:spPr>
      </p:pic>
      <p:sp>
        <p:nvSpPr>
          <p:cNvPr id="166" name="Shape 16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lvl="0">
              <a:defRPr b="0" sz="1800">
                <a:solidFill>
                  <a:srgbClr val="000000"/>
                </a:solidFill>
              </a:defRPr>
            </a:pPr>
            <a:r>
              <a:rPr b="1" sz="8200">
                <a:solidFill>
                  <a:srgbClr val="F16448"/>
                </a:solidFill>
              </a:rPr>
              <a:t>Language Classification</a:t>
            </a:r>
          </a:p>
        </p:txBody>
      </p:sp>
      <p:sp>
        <p:nvSpPr>
          <p:cNvPr id="171" name="Shape 17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72" name="pasted-image.png"/>
          <p:cNvPicPr/>
          <p:nvPr/>
        </p:nvPicPr>
        <p:blipFill>
          <a:blip r:embed="rId3">
            <a:extLst/>
          </a:blip>
          <a:stretch>
            <a:fillRect/>
          </a:stretch>
        </p:blipFill>
        <p:spPr>
          <a:xfrm>
            <a:off x="-1" y="2155920"/>
            <a:ext cx="13004801" cy="6741495"/>
          </a:xfrm>
          <a:prstGeom prst="rect">
            <a:avLst/>
          </a:prstGeom>
          <a:ln w="12700">
            <a:miter lim="400000"/>
          </a:ln>
        </p:spPr>
      </p:pic>
      <p:sp>
        <p:nvSpPr>
          <p:cNvPr id="173" name="Shape 17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b="0" sz="1800">
                <a:solidFill>
                  <a:srgbClr val="000000"/>
                </a:solidFill>
              </a:defRPr>
            </a:pPr>
            <a:r>
              <a:rPr b="1" sz="8200">
                <a:solidFill>
                  <a:srgbClr val="F16448"/>
                </a:solidFill>
              </a:rPr>
              <a:t>What My Coworkers Think I Do</a:t>
            </a:r>
          </a:p>
        </p:txBody>
      </p:sp>
      <p:pic>
        <p:nvPicPr>
          <p:cNvPr id="46" name="droppedImage.jpg"/>
          <p:cNvPicPr/>
          <p:nvPr/>
        </p:nvPicPr>
        <p:blipFill>
          <a:blip r:embed="rId3">
            <a:extLst/>
          </a:blip>
          <a:stretch>
            <a:fillRect/>
          </a:stretch>
        </p:blipFill>
        <p:spPr>
          <a:xfrm>
            <a:off x="425662" y="2819400"/>
            <a:ext cx="6997701" cy="1079500"/>
          </a:xfrm>
          <a:prstGeom prst="rect">
            <a:avLst/>
          </a:prstGeom>
          <a:ln w="12700">
            <a:miter lim="400000"/>
          </a:ln>
        </p:spPr>
      </p:pic>
      <p:pic>
        <p:nvPicPr>
          <p:cNvPr id="47" name="droppedImage.png"/>
          <p:cNvPicPr/>
          <p:nvPr/>
        </p:nvPicPr>
        <p:blipFill>
          <a:blip r:embed="rId4">
            <a:extLst/>
          </a:blip>
          <a:stretch>
            <a:fillRect/>
          </a:stretch>
        </p:blipFill>
        <p:spPr>
          <a:xfrm>
            <a:off x="4029338" y="4213670"/>
            <a:ext cx="7493001" cy="1209230"/>
          </a:xfrm>
          <a:prstGeom prst="rect">
            <a:avLst/>
          </a:prstGeom>
          <a:ln w="12700">
            <a:miter lim="400000"/>
          </a:ln>
        </p:spPr>
      </p:pic>
      <p:pic>
        <p:nvPicPr>
          <p:cNvPr id="48" name="droppedImage.jpg"/>
          <p:cNvPicPr/>
          <p:nvPr/>
        </p:nvPicPr>
        <p:blipFill>
          <a:blip r:embed="rId5">
            <a:extLst/>
          </a:blip>
          <a:stretch>
            <a:fillRect/>
          </a:stretch>
        </p:blipFill>
        <p:spPr>
          <a:xfrm>
            <a:off x="506275" y="5596580"/>
            <a:ext cx="5118101" cy="1473201"/>
          </a:xfrm>
          <a:prstGeom prst="rect">
            <a:avLst/>
          </a:prstGeom>
          <a:ln w="12700">
            <a:miter lim="400000"/>
          </a:ln>
        </p:spPr>
      </p:pic>
      <p:pic>
        <p:nvPicPr>
          <p:cNvPr id="49" name="droppedImage.jpg"/>
          <p:cNvPicPr/>
          <p:nvPr/>
        </p:nvPicPr>
        <p:blipFill>
          <a:blip r:embed="rId6">
            <a:extLst/>
          </a:blip>
          <a:stretch>
            <a:fillRect/>
          </a:stretch>
        </p:blipFill>
        <p:spPr>
          <a:xfrm>
            <a:off x="4948318" y="6883400"/>
            <a:ext cx="7099301" cy="1498600"/>
          </a:xfrm>
          <a:prstGeom prst="rect">
            <a:avLst/>
          </a:prstGeom>
          <a:ln w="12700">
            <a:miter lim="400000"/>
          </a:ln>
        </p:spPr>
      </p:pic>
      <p:sp>
        <p:nvSpPr>
          <p:cNvPr id="50" name="Shape 5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1" name="Shape 5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lvl="0">
              <a:defRPr b="0" sz="1800">
                <a:solidFill>
                  <a:srgbClr val="000000"/>
                </a:solidFill>
              </a:defRPr>
            </a:pPr>
            <a:r>
              <a:rPr b="1" sz="8200">
                <a:solidFill>
                  <a:srgbClr val="F16448"/>
                </a:solidFill>
              </a:rPr>
              <a:t>Obtain</a:t>
            </a:r>
          </a:p>
        </p:txBody>
      </p:sp>
      <p:sp>
        <p:nvSpPr>
          <p:cNvPr id="178" name="Shape 178"/>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4500"/>
            </a:pPr>
          </a:p>
        </p:txBody>
      </p:sp>
      <p:sp>
        <p:nvSpPr>
          <p:cNvPr id="179" name="Shape 17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80" name="Shape 18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181" name="pasted-image.png"/>
          <p:cNvPicPr/>
          <p:nvPr/>
        </p:nvPicPr>
        <p:blipFill>
          <a:blip r:embed="rId3">
            <a:extLst/>
          </a:blip>
          <a:stretch>
            <a:fillRect/>
          </a:stretch>
        </p:blipFill>
        <p:spPr>
          <a:xfrm>
            <a:off x="-109465" y="-136112"/>
            <a:ext cx="18652693" cy="10025824"/>
          </a:xfrm>
          <a:prstGeom prst="rect">
            <a:avLst/>
          </a:prstGeom>
          <a:ln w="12700">
            <a:miter lim="400000"/>
          </a:ln>
        </p:spPr>
      </p:pic>
      <p:sp>
        <p:nvSpPr>
          <p:cNvPr id="182" name="Shape 182"/>
          <p:cNvSpPr/>
          <p:nvPr/>
        </p:nvSpPr>
        <p:spPr>
          <a:xfrm>
            <a:off x="126286" y="122766"/>
            <a:ext cx="4013503" cy="642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7200">
                <a:solidFill>
                  <a:srgbClr val="FFFFFF"/>
                </a:solidFill>
              </a:rPr>
              <a:t>API?!</a:t>
            </a:r>
            <a:endParaRPr sz="7200">
              <a:solidFill>
                <a:srgbClr val="FFFFFF"/>
              </a:solidFill>
            </a:endParaRPr>
          </a:p>
          <a:p>
            <a:pPr lvl="0" algn="l">
              <a:defRPr sz="1800"/>
            </a:pPr>
            <a:r>
              <a:rPr sz="7200">
                <a:solidFill>
                  <a:srgbClr val="FFFFFF"/>
                </a:solidFill>
              </a:rPr>
              <a:t>Where we’re going we don’t need APIs!</a:t>
            </a:r>
          </a:p>
        </p:txBody>
      </p:sp>
      <p:sp>
        <p:nvSpPr>
          <p:cNvPr id="183" name="Shape 18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84" name="Shape 18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sp>
        <p:nvSpPr>
          <p:cNvPr id="189" name="Shape 18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90" name="pasted-image.png"/>
          <p:cNvPicPr/>
          <p:nvPr/>
        </p:nvPicPr>
        <p:blipFill>
          <a:blip r:embed="rId3">
            <a:extLst/>
          </a:blip>
          <a:stretch>
            <a:fillRect/>
          </a:stretch>
        </p:blipFill>
        <p:spPr>
          <a:xfrm>
            <a:off x="0" y="2695786"/>
            <a:ext cx="13004800" cy="4362028"/>
          </a:xfrm>
          <a:prstGeom prst="rect">
            <a:avLst/>
          </a:prstGeom>
          <a:ln w="12700">
            <a:miter lim="400000"/>
          </a:ln>
        </p:spPr>
      </p:pic>
      <p:sp>
        <p:nvSpPr>
          <p:cNvPr id="191" name="Shape 19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96" name="pasted-image.png"/>
          <p:cNvPicPr/>
          <p:nvPr/>
        </p:nvPicPr>
        <p:blipFill>
          <a:blip r:embed="rId3">
            <a:extLst/>
          </a:blip>
          <a:stretch>
            <a:fillRect/>
          </a:stretch>
        </p:blipFill>
        <p:spPr>
          <a:xfrm>
            <a:off x="-1" y="2035259"/>
            <a:ext cx="13004801" cy="6836552"/>
          </a:xfrm>
          <a:prstGeom prst="rect">
            <a:avLst/>
          </a:prstGeom>
          <a:ln w="12700">
            <a:miter lim="400000"/>
          </a:ln>
        </p:spPr>
      </p:pic>
      <p:sp>
        <p:nvSpPr>
          <p:cNvPr id="197" name="Shape 197"/>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sp>
        <p:nvSpPr>
          <p:cNvPr id="198" name="Shape 19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03" name="Shape 203"/>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pic>
        <p:nvPicPr>
          <p:cNvPr id="204" name="pasted-image.png"/>
          <p:cNvPicPr/>
          <p:nvPr/>
        </p:nvPicPr>
        <p:blipFill>
          <a:blip r:embed="rId3">
            <a:extLst/>
          </a:blip>
          <a:srcRect l="0" t="789" r="1650" b="811"/>
          <a:stretch>
            <a:fillRect/>
          </a:stretch>
        </p:blipFill>
        <p:spPr>
          <a:xfrm>
            <a:off x="8121" y="2185214"/>
            <a:ext cx="16133152" cy="6681475"/>
          </a:xfrm>
          <a:prstGeom prst="rect">
            <a:avLst/>
          </a:prstGeom>
          <a:ln w="12700">
            <a:miter lim="400000"/>
          </a:ln>
        </p:spPr>
      </p:pic>
      <p:sp>
        <p:nvSpPr>
          <p:cNvPr id="205" name="Shape 20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10" name="Shape 210"/>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pic>
        <p:nvPicPr>
          <p:cNvPr id="211" name="pasted-image.png"/>
          <p:cNvPicPr/>
          <p:nvPr/>
        </p:nvPicPr>
        <p:blipFill>
          <a:blip r:embed="rId3">
            <a:extLst/>
          </a:blip>
          <a:stretch>
            <a:fillRect/>
          </a:stretch>
        </p:blipFill>
        <p:spPr>
          <a:xfrm>
            <a:off x="0" y="2046500"/>
            <a:ext cx="13004801" cy="6416010"/>
          </a:xfrm>
          <a:prstGeom prst="rect">
            <a:avLst/>
          </a:prstGeom>
          <a:ln w="12700">
            <a:miter lim="400000"/>
          </a:ln>
        </p:spPr>
      </p:pic>
      <p:sp>
        <p:nvSpPr>
          <p:cNvPr id="212" name="Shape 21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17" name="Shape 2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18" name="Shape 21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219" name="Shape 21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20" name="Shape 22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221" name="pasted-image.png"/>
          <p:cNvPicPr/>
          <p:nvPr/>
        </p:nvPicPr>
        <p:blipFill>
          <a:blip r:embed="rId3">
            <a:extLst/>
          </a:blip>
          <a:stretch>
            <a:fillRect/>
          </a:stretch>
        </p:blipFill>
        <p:spPr>
          <a:xfrm>
            <a:off x="-986084" y="0"/>
            <a:ext cx="14551585" cy="9753601"/>
          </a:xfrm>
          <a:prstGeom prst="rect">
            <a:avLst/>
          </a:prstGeom>
          <a:ln w="12700">
            <a:miter lim="400000"/>
          </a:ln>
        </p:spPr>
      </p:pic>
    </p:spTree>
  </p:cSld>
  <p:clrMapOvr>
    <a:masterClrMapping/>
  </p:clrMapOvr>
  <p:transition spd="fast"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26" name="Shape 22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27" name="pasted-image.png"/>
          <p:cNvPicPr/>
          <p:nvPr/>
        </p:nvPicPr>
        <p:blipFill>
          <a:blip r:embed="rId3">
            <a:extLst/>
          </a:blip>
          <a:srcRect l="0" t="427" r="0" b="17689"/>
          <a:stretch>
            <a:fillRect/>
          </a:stretch>
        </p:blipFill>
        <p:spPr>
          <a:xfrm>
            <a:off x="-1" y="2130483"/>
            <a:ext cx="13004801" cy="6721402"/>
          </a:xfrm>
          <a:prstGeom prst="rect">
            <a:avLst/>
          </a:prstGeom>
          <a:ln w="12700">
            <a:miter lim="400000"/>
          </a:ln>
        </p:spPr>
      </p:pic>
      <p:sp>
        <p:nvSpPr>
          <p:cNvPr id="228" name="Shape 22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33" name="Shape 23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34" name="pasted-image.png"/>
          <p:cNvPicPr/>
          <p:nvPr/>
        </p:nvPicPr>
        <p:blipFill>
          <a:blip r:embed="rId3">
            <a:extLst/>
          </a:blip>
          <a:srcRect l="0" t="0" r="0" b="21282"/>
          <a:stretch>
            <a:fillRect/>
          </a:stretch>
        </p:blipFill>
        <p:spPr>
          <a:xfrm>
            <a:off x="-1" y="2153213"/>
            <a:ext cx="13004801" cy="6718035"/>
          </a:xfrm>
          <a:prstGeom prst="rect">
            <a:avLst/>
          </a:prstGeom>
          <a:ln w="12700">
            <a:miter lim="400000"/>
          </a:ln>
        </p:spPr>
      </p:pic>
      <p:sp>
        <p:nvSpPr>
          <p:cNvPr id="235" name="Shape 23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40" name="Shape 24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41" name="pasted-image.png"/>
          <p:cNvPicPr/>
          <p:nvPr/>
        </p:nvPicPr>
        <p:blipFill>
          <a:blip r:embed="rId3">
            <a:extLst/>
          </a:blip>
          <a:stretch>
            <a:fillRect/>
          </a:stretch>
        </p:blipFill>
        <p:spPr>
          <a:xfrm>
            <a:off x="-50800" y="2131557"/>
            <a:ext cx="14408323" cy="6759602"/>
          </a:xfrm>
          <a:prstGeom prst="rect">
            <a:avLst/>
          </a:prstGeom>
          <a:ln w="12700">
            <a:miter lim="400000"/>
          </a:ln>
        </p:spPr>
      </p:pic>
      <p:sp>
        <p:nvSpPr>
          <p:cNvPr id="242" name="Shape 24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title"/>
          </p:nvPr>
        </p:nvSpPr>
        <p:spPr>
          <a:prstGeom prst="rect">
            <a:avLst/>
          </a:prstGeom>
        </p:spPr>
        <p:txBody>
          <a:bodyPr/>
          <a:lstStyle/>
          <a:p>
            <a:pPr lvl="0">
              <a:defRPr b="0" sz="1800">
                <a:solidFill>
                  <a:srgbClr val="000000"/>
                </a:solidFill>
              </a:defRPr>
            </a:pPr>
            <a:r>
              <a:rPr b="1" sz="8200">
                <a:solidFill>
                  <a:srgbClr val="F16448"/>
                </a:solidFill>
              </a:rPr>
              <a:t>Explore</a:t>
            </a:r>
          </a:p>
        </p:txBody>
      </p:sp>
      <p:sp>
        <p:nvSpPr>
          <p:cNvPr id="247" name="Shape 24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48" name="Shape 24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249" name="pasted-image.png"/>
          <p:cNvPicPr/>
          <p:nvPr/>
        </p:nvPicPr>
        <p:blipFill>
          <a:blip r:embed="rId3">
            <a:extLst/>
          </a:blip>
          <a:stretch>
            <a:fillRect/>
          </a:stretch>
        </p:blipFill>
        <p:spPr>
          <a:xfrm>
            <a:off x="-10158" y="-863600"/>
            <a:ext cx="17003160" cy="10626977"/>
          </a:xfrm>
          <a:prstGeom prst="rect">
            <a:avLst/>
          </a:prstGeom>
          <a:ln w="12700">
            <a:miter lim="400000"/>
          </a:ln>
        </p:spPr>
      </p:pic>
      <p:sp>
        <p:nvSpPr>
          <p:cNvPr id="250" name="Shape 25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51" name="Shape 25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title"/>
          </p:nvPr>
        </p:nvSpPr>
        <p:spPr>
          <a:prstGeom prst="rect">
            <a:avLst/>
          </a:prstGeom>
        </p:spPr>
        <p:txBody>
          <a:bodyPr/>
          <a:lstStyle/>
          <a:p>
            <a:pPr lvl="0">
              <a:defRPr b="0" sz="1800">
                <a:solidFill>
                  <a:srgbClr val="000000"/>
                </a:solidFill>
              </a:defRPr>
            </a:pPr>
            <a:r>
              <a:rPr b="1" sz="8200">
                <a:solidFill>
                  <a:srgbClr val="F16448"/>
                </a:solidFill>
              </a:rPr>
              <a:t>What I Actually Do</a:t>
            </a:r>
          </a:p>
        </p:txBody>
      </p:sp>
      <p:sp>
        <p:nvSpPr>
          <p:cNvPr id="56" name="Shape 5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7" name="pasted-image.png"/>
          <p:cNvPicPr/>
          <p:nvPr/>
        </p:nvPicPr>
        <p:blipFill>
          <a:blip r:embed="rId3">
            <a:extLst/>
          </a:blip>
          <a:stretch>
            <a:fillRect/>
          </a:stretch>
        </p:blipFill>
        <p:spPr>
          <a:xfrm>
            <a:off x="-8147" y="2698226"/>
            <a:ext cx="13021094" cy="2048263"/>
          </a:xfrm>
          <a:prstGeom prst="rect">
            <a:avLst/>
          </a:prstGeom>
          <a:ln w="12700">
            <a:miter lim="400000"/>
          </a:ln>
        </p:spPr>
      </p:pic>
      <p:pic>
        <p:nvPicPr>
          <p:cNvPr id="58" name="pasted-image.png"/>
          <p:cNvPicPr/>
          <p:nvPr/>
        </p:nvPicPr>
        <p:blipFill>
          <a:blip r:embed="rId4">
            <a:extLst/>
          </a:blip>
          <a:stretch>
            <a:fillRect/>
          </a:stretch>
        </p:blipFill>
        <p:spPr>
          <a:xfrm>
            <a:off x="-4334" y="4720863"/>
            <a:ext cx="13026168" cy="2064475"/>
          </a:xfrm>
          <a:prstGeom prst="rect">
            <a:avLst/>
          </a:prstGeom>
          <a:ln w="12700">
            <a:miter lim="400000"/>
          </a:ln>
        </p:spPr>
      </p:pic>
      <p:pic>
        <p:nvPicPr>
          <p:cNvPr id="59" name="pasted-image.png"/>
          <p:cNvPicPr/>
          <p:nvPr/>
        </p:nvPicPr>
        <p:blipFill>
          <a:blip r:embed="rId5">
            <a:extLst/>
          </a:blip>
          <a:stretch>
            <a:fillRect/>
          </a:stretch>
        </p:blipFill>
        <p:spPr>
          <a:xfrm>
            <a:off x="6350" y="6780079"/>
            <a:ext cx="13004800" cy="1663406"/>
          </a:xfrm>
          <a:prstGeom prst="rect">
            <a:avLst/>
          </a:prstGeom>
          <a:ln w="12700">
            <a:miter lim="400000"/>
          </a:ln>
        </p:spPr>
      </p:pic>
      <p:sp>
        <p:nvSpPr>
          <p:cNvPr id="60" name="Shape 6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pPr lvl="0">
              <a:defRPr b="0" sz="1800">
                <a:solidFill>
                  <a:srgbClr val="000000"/>
                </a:solidFill>
              </a:defRPr>
            </a:pPr>
            <a:r>
              <a:rPr b="1" sz="8200">
                <a:solidFill>
                  <a:srgbClr val="F16448"/>
                </a:solidFill>
              </a:rPr>
              <a:t>Explore</a:t>
            </a:r>
          </a:p>
        </p:txBody>
      </p:sp>
      <p:sp>
        <p:nvSpPr>
          <p:cNvPr id="256" name="Shape 25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57" name="pasted-image.png"/>
          <p:cNvPicPr/>
          <p:nvPr/>
        </p:nvPicPr>
        <p:blipFill>
          <a:blip r:embed="rId3">
            <a:extLst/>
          </a:blip>
          <a:stretch>
            <a:fillRect/>
          </a:stretch>
        </p:blipFill>
        <p:spPr>
          <a:xfrm>
            <a:off x="-1" y="2099447"/>
            <a:ext cx="14585586" cy="6800642"/>
          </a:xfrm>
          <a:prstGeom prst="rect">
            <a:avLst/>
          </a:prstGeom>
          <a:ln w="12700">
            <a:miter lim="400000"/>
          </a:ln>
        </p:spPr>
      </p:pic>
      <p:sp>
        <p:nvSpPr>
          <p:cNvPr id="258" name="Shape 25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63" name="Shape 26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64" name="pasted-image.png"/>
          <p:cNvPicPr/>
          <p:nvPr/>
        </p:nvPicPr>
        <p:blipFill>
          <a:blip r:embed="rId3">
            <a:extLst/>
          </a:blip>
          <a:stretch>
            <a:fillRect/>
          </a:stretch>
        </p:blipFill>
        <p:spPr>
          <a:xfrm>
            <a:off x="135776" y="1939920"/>
            <a:ext cx="12733248" cy="6972190"/>
          </a:xfrm>
          <a:prstGeom prst="rect">
            <a:avLst/>
          </a:prstGeom>
          <a:ln w="12700">
            <a:miter lim="400000"/>
          </a:ln>
        </p:spPr>
      </p:pic>
      <p:sp>
        <p:nvSpPr>
          <p:cNvPr id="265" name="Shape 26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70" name="Shape 27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71" name="pasted-image.png"/>
          <p:cNvPicPr/>
          <p:nvPr/>
        </p:nvPicPr>
        <p:blipFill>
          <a:blip r:embed="rId3">
            <a:extLst/>
          </a:blip>
          <a:stretch>
            <a:fillRect/>
          </a:stretch>
        </p:blipFill>
        <p:spPr>
          <a:xfrm>
            <a:off x="0" y="2047314"/>
            <a:ext cx="13004801" cy="5930376"/>
          </a:xfrm>
          <a:prstGeom prst="rect">
            <a:avLst/>
          </a:prstGeom>
          <a:ln w="12700">
            <a:miter lim="400000"/>
          </a:ln>
        </p:spPr>
      </p:pic>
      <p:sp>
        <p:nvSpPr>
          <p:cNvPr id="272" name="Shape 272"/>
          <p:cNvSpPr/>
          <p:nvPr/>
        </p:nvSpPr>
        <p:spPr>
          <a:xfrm>
            <a:off x="2479923" y="2186273"/>
            <a:ext cx="4238356" cy="428674"/>
          </a:xfrm>
          <a:prstGeom prst="roundRect">
            <a:avLst>
              <a:gd name="adj" fmla="val 48175"/>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73" name="Shape 27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Shape 277"/>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78" name="Shape 27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79" name="pasted-image.png"/>
          <p:cNvPicPr/>
          <p:nvPr/>
        </p:nvPicPr>
        <p:blipFill>
          <a:blip r:embed="rId3">
            <a:extLst/>
          </a:blip>
          <a:stretch>
            <a:fillRect/>
          </a:stretch>
        </p:blipFill>
        <p:spPr>
          <a:xfrm>
            <a:off x="0" y="2047314"/>
            <a:ext cx="13004801" cy="5930376"/>
          </a:xfrm>
          <a:prstGeom prst="rect">
            <a:avLst/>
          </a:prstGeom>
          <a:ln w="12700">
            <a:miter lim="400000"/>
          </a:ln>
        </p:spPr>
      </p:pic>
      <p:sp>
        <p:nvSpPr>
          <p:cNvPr id="280" name="Shape 280"/>
          <p:cNvSpPr/>
          <p:nvPr/>
        </p:nvSpPr>
        <p:spPr>
          <a:xfrm>
            <a:off x="1133723" y="2186273"/>
            <a:ext cx="1369297" cy="428674"/>
          </a:xfrm>
          <a:prstGeom prst="roundRect">
            <a:avLst>
              <a:gd name="adj" fmla="val 48175"/>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81" name="Shape 28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86" name="Shape 28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87" name="pasted-image.png"/>
          <p:cNvPicPr/>
          <p:nvPr/>
        </p:nvPicPr>
        <p:blipFill>
          <a:blip r:embed="rId3">
            <a:extLst/>
          </a:blip>
          <a:stretch>
            <a:fillRect/>
          </a:stretch>
        </p:blipFill>
        <p:spPr>
          <a:xfrm>
            <a:off x="0" y="2337624"/>
            <a:ext cx="13004800" cy="5078352"/>
          </a:xfrm>
          <a:prstGeom prst="rect">
            <a:avLst/>
          </a:prstGeom>
          <a:ln w="12700">
            <a:miter lim="400000"/>
          </a:ln>
        </p:spPr>
      </p:pic>
      <p:sp>
        <p:nvSpPr>
          <p:cNvPr id="288" name="Shape 28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93" name="Shape 29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94" name="pasted-image.png"/>
          <p:cNvPicPr/>
          <p:nvPr/>
        </p:nvPicPr>
        <p:blipFill>
          <a:blip r:embed="rId3">
            <a:extLst/>
          </a:blip>
          <a:stretch>
            <a:fillRect/>
          </a:stretch>
        </p:blipFill>
        <p:spPr>
          <a:xfrm>
            <a:off x="0" y="2337624"/>
            <a:ext cx="13004800" cy="5078352"/>
          </a:xfrm>
          <a:prstGeom prst="rect">
            <a:avLst/>
          </a:prstGeom>
          <a:ln w="12700">
            <a:miter lim="400000"/>
          </a:ln>
        </p:spPr>
      </p:pic>
      <p:sp>
        <p:nvSpPr>
          <p:cNvPr id="295" name="Shape 295"/>
          <p:cNvSpPr/>
          <p:nvPr/>
        </p:nvSpPr>
        <p:spPr>
          <a:xfrm>
            <a:off x="25400" y="4704742"/>
            <a:ext cx="9093179" cy="1040805"/>
          </a:xfrm>
          <a:prstGeom prst="roundRect">
            <a:avLst>
              <a:gd name="adj" fmla="val 19842"/>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96" name="Shape 29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300"/>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301" name="Shape 30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02" name="pasted-image.png"/>
          <p:cNvPicPr/>
          <p:nvPr/>
        </p:nvPicPr>
        <p:blipFill>
          <a:blip r:embed="rId3">
            <a:extLst/>
          </a:blip>
          <a:stretch>
            <a:fillRect/>
          </a:stretch>
        </p:blipFill>
        <p:spPr>
          <a:xfrm>
            <a:off x="0" y="2897396"/>
            <a:ext cx="13004801" cy="5078352"/>
          </a:xfrm>
          <a:prstGeom prst="rect">
            <a:avLst/>
          </a:prstGeom>
          <a:ln w="12700">
            <a:miter lim="400000"/>
          </a:ln>
        </p:spPr>
      </p:pic>
      <p:sp>
        <p:nvSpPr>
          <p:cNvPr id="303" name="Shape 303"/>
          <p:cNvSpPr/>
          <p:nvPr/>
        </p:nvSpPr>
        <p:spPr>
          <a:xfrm>
            <a:off x="25400" y="6502797"/>
            <a:ext cx="12954000" cy="1048094"/>
          </a:xfrm>
          <a:prstGeom prst="roundRect">
            <a:avLst>
              <a:gd name="adj" fmla="val 27162"/>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04" name="Shape 30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309" name="Shape 30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10" name="pasted-image.png"/>
          <p:cNvPicPr/>
          <p:nvPr/>
        </p:nvPicPr>
        <p:blipFill>
          <a:blip r:embed="rId3">
            <a:extLst/>
          </a:blip>
          <a:srcRect l="7006" t="0" r="7006" b="10200"/>
          <a:stretch>
            <a:fillRect/>
          </a:stretch>
        </p:blipFill>
        <p:spPr>
          <a:xfrm>
            <a:off x="-9582" y="1987955"/>
            <a:ext cx="13023964" cy="6876207"/>
          </a:xfrm>
          <a:prstGeom prst="rect">
            <a:avLst/>
          </a:prstGeom>
          <a:ln w="12700">
            <a:miter lim="400000"/>
          </a:ln>
        </p:spPr>
      </p:pic>
      <p:sp>
        <p:nvSpPr>
          <p:cNvPr id="311" name="Shape 31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316" name="Shape 31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17" name="pasted-image.png"/>
          <p:cNvPicPr/>
          <p:nvPr/>
        </p:nvPicPr>
        <p:blipFill>
          <a:blip r:embed="rId3">
            <a:extLst/>
          </a:blip>
          <a:srcRect l="7006" t="0" r="7006" b="10200"/>
          <a:stretch>
            <a:fillRect/>
          </a:stretch>
        </p:blipFill>
        <p:spPr>
          <a:xfrm>
            <a:off x="-9582" y="1987955"/>
            <a:ext cx="13023964" cy="6876207"/>
          </a:xfrm>
          <a:prstGeom prst="rect">
            <a:avLst/>
          </a:prstGeom>
          <a:ln w="12700">
            <a:miter lim="400000"/>
          </a:ln>
        </p:spPr>
      </p:pic>
      <p:sp>
        <p:nvSpPr>
          <p:cNvPr id="318" name="Shape 31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19" name="Shape 319"/>
          <p:cNvSpPr/>
          <p:nvPr/>
        </p:nvSpPr>
        <p:spPr>
          <a:xfrm>
            <a:off x="4758463" y="5350736"/>
            <a:ext cx="1270001" cy="196810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762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20" name="Shape 320"/>
          <p:cNvSpPr/>
          <p:nvPr/>
        </p:nvSpPr>
        <p:spPr>
          <a:xfrm>
            <a:off x="6524354" y="5494571"/>
            <a:ext cx="917846" cy="133999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762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25" name="Shape 32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26" name="pasted-image.png"/>
          <p:cNvPicPr/>
          <p:nvPr/>
        </p:nvPicPr>
        <p:blipFill>
          <a:blip r:embed="rId3">
            <a:extLst/>
          </a:blip>
          <a:srcRect l="0" t="0" r="0" b="2973"/>
          <a:stretch>
            <a:fillRect/>
          </a:stretch>
        </p:blipFill>
        <p:spPr>
          <a:xfrm>
            <a:off x="0" y="2008673"/>
            <a:ext cx="13004801" cy="6849437"/>
          </a:xfrm>
          <a:prstGeom prst="rect">
            <a:avLst/>
          </a:prstGeom>
          <a:ln w="12700">
            <a:miter lim="400000"/>
          </a:ln>
        </p:spPr>
      </p:pic>
      <p:sp>
        <p:nvSpPr>
          <p:cNvPr id="327" name="Shape 327"/>
          <p:cNvSpPr/>
          <p:nvPr/>
        </p:nvSpPr>
        <p:spPr>
          <a:xfrm>
            <a:off x="25399" y="2075511"/>
            <a:ext cx="8289899" cy="455257"/>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28" name="Shape 328"/>
          <p:cNvSpPr/>
          <p:nvPr/>
        </p:nvSpPr>
        <p:spPr>
          <a:xfrm>
            <a:off x="610395" y="5606580"/>
            <a:ext cx="12436569" cy="455258"/>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29" name="Shape 32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65" name="Shape 65"/>
          <p:cNvSpPr/>
          <p:nvPr>
            <p:ph type="body" idx="1"/>
          </p:nvPr>
        </p:nvSpPr>
        <p:spPr>
          <a:xfrm>
            <a:off x="927100" y="2768600"/>
            <a:ext cx="11722100" cy="6083300"/>
          </a:xfrm>
          <a:prstGeom prst="rect">
            <a:avLst/>
          </a:prstGeom>
        </p:spPr>
        <p:txBody>
          <a:bodyPr lIns="0" tIns="0" rIns="0" bIns="0" anchor="t"/>
          <a:lstStyle>
            <a:lvl1pPr marL="457200" indent="-419100">
              <a:lnSpc>
                <a:spcPct val="30000"/>
              </a:lnSpc>
              <a:buSzPct val="125000"/>
              <a:defRPr sz="4500"/>
            </a:lvl1pPr>
          </a:lstStyle>
          <a:p>
            <a:pPr lvl="0">
              <a:defRPr sz="1800">
                <a:solidFill>
                  <a:srgbClr val="000000"/>
                </a:solidFill>
              </a:defRPr>
            </a:pPr>
            <a:r>
              <a:rPr sz="4500">
                <a:solidFill>
                  <a:srgbClr val="444444"/>
                </a:solidFill>
              </a:rPr>
              <a:t>What is Data Science?</a:t>
            </a:r>
          </a:p>
        </p:txBody>
      </p:sp>
      <p:sp>
        <p:nvSpPr>
          <p:cNvPr id="66" name="Shape 6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67" name="Shape 6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34" name="Shape 33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35"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36"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37"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38"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39" name="Shape 33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44" name="Shape 34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45"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46"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47"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48"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49" name="Shape 34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50" name="Shape 350"/>
          <p:cNvSpPr/>
          <p:nvPr/>
        </p:nvSpPr>
        <p:spPr>
          <a:xfrm>
            <a:off x="2381692" y="2491053"/>
            <a:ext cx="10617693" cy="960187"/>
          </a:xfrm>
          <a:prstGeom prst="roundRect">
            <a:avLst>
              <a:gd name="adj" fmla="val 19840"/>
            </a:avLst>
          </a:prstGeom>
          <a:ln w="762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55" name="Shape 35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56"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57"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58"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59"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60" name="Shape 36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61" name="Shape 361"/>
          <p:cNvSpPr/>
          <p:nvPr/>
        </p:nvSpPr>
        <p:spPr>
          <a:xfrm>
            <a:off x="2394195" y="3338659"/>
            <a:ext cx="8376981" cy="405734"/>
          </a:xfrm>
          <a:prstGeom prst="roundRect">
            <a:avLst>
              <a:gd name="adj" fmla="val 46952"/>
            </a:avLst>
          </a:prstGeom>
          <a:ln w="762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66" name="Shape 36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67"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68"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69"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70"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71" name="Shape 37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72" name="Shape 372"/>
          <p:cNvSpPr/>
          <p:nvPr/>
        </p:nvSpPr>
        <p:spPr>
          <a:xfrm>
            <a:off x="2269361" y="3616288"/>
            <a:ext cx="8146017" cy="405733"/>
          </a:xfrm>
          <a:prstGeom prst="roundRect">
            <a:avLst>
              <a:gd name="adj" fmla="val 46952"/>
            </a:avLst>
          </a:prstGeom>
          <a:ln w="762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77" name="Shape 37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78"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79"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80"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81"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82" name="Shape 38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83" name="Shape 383"/>
          <p:cNvSpPr/>
          <p:nvPr/>
        </p:nvSpPr>
        <p:spPr>
          <a:xfrm>
            <a:off x="2257449" y="3900860"/>
            <a:ext cx="5464250" cy="405734"/>
          </a:xfrm>
          <a:prstGeom prst="roundRect">
            <a:avLst>
              <a:gd name="adj" fmla="val 46952"/>
            </a:avLst>
          </a:prstGeom>
          <a:ln w="762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title"/>
          </p:nvPr>
        </p:nvSpPr>
        <p:spPr>
          <a:prstGeom prst="rect">
            <a:avLst/>
          </a:prstGeom>
        </p:spPr>
        <p:txBody>
          <a:bodyPr/>
          <a:lstStyle/>
          <a:p>
            <a:pPr lvl="0">
              <a:defRPr b="0" sz="1800">
                <a:solidFill>
                  <a:srgbClr val="000000"/>
                </a:solidFill>
              </a:defRPr>
            </a:pPr>
            <a:r>
              <a:rPr b="1" sz="8200">
                <a:solidFill>
                  <a:srgbClr val="F16448"/>
                </a:solidFill>
              </a:rPr>
              <a:t>Explore Even More</a:t>
            </a:r>
          </a:p>
        </p:txBody>
      </p:sp>
      <p:sp>
        <p:nvSpPr>
          <p:cNvPr id="388" name="Shape 38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89" name="violin.png"/>
          <p:cNvPicPr/>
          <p:nvPr/>
        </p:nvPicPr>
        <p:blipFill>
          <a:blip r:embed="rId3">
            <a:extLst/>
          </a:blip>
          <a:stretch>
            <a:fillRect/>
          </a:stretch>
        </p:blipFill>
        <p:spPr>
          <a:xfrm>
            <a:off x="3034875" y="2149000"/>
            <a:ext cx="6935050" cy="6750292"/>
          </a:xfrm>
          <a:prstGeom prst="rect">
            <a:avLst/>
          </a:prstGeom>
          <a:ln w="12700">
            <a:miter lim="400000"/>
          </a:ln>
        </p:spPr>
      </p:pic>
      <p:sp>
        <p:nvSpPr>
          <p:cNvPr id="390" name="Shape 39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94" name="pasted-image.png"/>
          <p:cNvPicPr/>
          <p:nvPr/>
        </p:nvPicPr>
        <p:blipFill>
          <a:blip r:embed="rId3">
            <a:extLst/>
          </a:blip>
          <a:stretch>
            <a:fillRect/>
          </a:stretch>
        </p:blipFill>
        <p:spPr>
          <a:xfrm>
            <a:off x="9195773" y="5638533"/>
            <a:ext cx="3690462" cy="3216625"/>
          </a:xfrm>
          <a:prstGeom prst="rect">
            <a:avLst/>
          </a:prstGeom>
          <a:ln w="12700">
            <a:miter lim="400000"/>
          </a:ln>
        </p:spPr>
      </p:pic>
      <p:pic>
        <p:nvPicPr>
          <p:cNvPr id="395" name="pasted-image.png"/>
          <p:cNvPicPr/>
          <p:nvPr/>
        </p:nvPicPr>
        <p:blipFill>
          <a:blip r:embed="rId4">
            <a:extLst/>
          </a:blip>
          <a:stretch>
            <a:fillRect/>
          </a:stretch>
        </p:blipFill>
        <p:spPr>
          <a:xfrm>
            <a:off x="9070877" y="1902370"/>
            <a:ext cx="3940254" cy="3968265"/>
          </a:xfrm>
          <a:prstGeom prst="rect">
            <a:avLst/>
          </a:prstGeom>
          <a:ln w="12700">
            <a:miter lim="400000"/>
          </a:ln>
        </p:spPr>
      </p:pic>
      <p:pic>
        <p:nvPicPr>
          <p:cNvPr id="396" name="pasted-image.png"/>
          <p:cNvPicPr/>
          <p:nvPr/>
        </p:nvPicPr>
        <p:blipFill>
          <a:blip r:embed="rId5">
            <a:extLst/>
          </a:blip>
          <a:stretch>
            <a:fillRect/>
          </a:stretch>
        </p:blipFill>
        <p:spPr>
          <a:xfrm>
            <a:off x="4908865" y="1943863"/>
            <a:ext cx="3901391" cy="3758279"/>
          </a:xfrm>
          <a:prstGeom prst="rect">
            <a:avLst/>
          </a:prstGeom>
          <a:ln w="12700">
            <a:miter lim="400000"/>
          </a:ln>
        </p:spPr>
      </p:pic>
      <p:pic>
        <p:nvPicPr>
          <p:cNvPr id="397" name="pasted-image.png"/>
          <p:cNvPicPr/>
          <p:nvPr/>
        </p:nvPicPr>
        <p:blipFill>
          <a:blip r:embed="rId6">
            <a:extLst/>
          </a:blip>
          <a:stretch>
            <a:fillRect/>
          </a:stretch>
        </p:blipFill>
        <p:spPr>
          <a:xfrm>
            <a:off x="193409" y="1902370"/>
            <a:ext cx="4505635" cy="3968265"/>
          </a:xfrm>
          <a:prstGeom prst="rect">
            <a:avLst/>
          </a:prstGeom>
          <a:ln w="12700">
            <a:miter lim="400000"/>
          </a:ln>
        </p:spPr>
      </p:pic>
      <p:sp>
        <p:nvSpPr>
          <p:cNvPr id="398" name="Shape 398"/>
          <p:cNvSpPr/>
          <p:nvPr>
            <p:ph type="title"/>
          </p:nvPr>
        </p:nvSpPr>
        <p:spPr>
          <a:xfrm>
            <a:off x="927100" y="52375"/>
            <a:ext cx="11150601" cy="2451101"/>
          </a:xfrm>
          <a:prstGeom prst="rect">
            <a:avLst/>
          </a:prstGeom>
        </p:spPr>
        <p:txBody>
          <a:bodyPr/>
          <a:lstStyle/>
          <a:p>
            <a:pPr lvl="0">
              <a:defRPr b="0" sz="1800">
                <a:solidFill>
                  <a:srgbClr val="000000"/>
                </a:solidFill>
              </a:defRPr>
            </a:pPr>
            <a:r>
              <a:rPr b="1" sz="8200">
                <a:solidFill>
                  <a:srgbClr val="F16448"/>
                </a:solidFill>
              </a:rPr>
              <a:t>But There’s More!</a:t>
            </a:r>
          </a:p>
        </p:txBody>
      </p:sp>
      <p:sp>
        <p:nvSpPr>
          <p:cNvPr id="399" name="Shape 39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00" name="Shape 40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401" name="pasted-image.png"/>
          <p:cNvPicPr/>
          <p:nvPr/>
        </p:nvPicPr>
        <p:blipFill>
          <a:blip r:embed="rId7">
            <a:extLst/>
          </a:blip>
          <a:stretch>
            <a:fillRect/>
          </a:stretch>
        </p:blipFill>
        <p:spPr>
          <a:xfrm>
            <a:off x="193409" y="6164865"/>
            <a:ext cx="5114955" cy="2552311"/>
          </a:xfrm>
          <a:prstGeom prst="rect">
            <a:avLst/>
          </a:prstGeom>
          <a:ln w="12700">
            <a:miter lim="400000"/>
          </a:ln>
        </p:spPr>
      </p:pic>
      <p:pic>
        <p:nvPicPr>
          <p:cNvPr id="402" name="pasted-image.png"/>
          <p:cNvPicPr/>
          <p:nvPr/>
        </p:nvPicPr>
        <p:blipFill>
          <a:blip r:embed="rId8">
            <a:extLst/>
          </a:blip>
          <a:stretch>
            <a:fillRect/>
          </a:stretch>
        </p:blipFill>
        <p:spPr>
          <a:xfrm>
            <a:off x="5243943" y="5757138"/>
            <a:ext cx="3940254" cy="2979414"/>
          </a:xfrm>
          <a:prstGeom prst="rect">
            <a:avLst/>
          </a:prstGeom>
          <a:ln w="12700">
            <a:miter lim="400000"/>
          </a:ln>
        </p:spPr>
      </p:pic>
    </p:spTree>
  </p:cSld>
  <p:clrMapOvr>
    <a:masterClrMapping/>
  </p:clrMapOvr>
  <p:transition spd="fast"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6" name="pasted-image.png"/>
          <p:cNvPicPr/>
          <p:nvPr/>
        </p:nvPicPr>
        <p:blipFill>
          <a:blip r:embed="rId3">
            <a:extLst/>
          </a:blip>
          <a:stretch>
            <a:fillRect/>
          </a:stretch>
        </p:blipFill>
        <p:spPr>
          <a:xfrm>
            <a:off x="-3397489" y="0"/>
            <a:ext cx="21005801" cy="9753601"/>
          </a:xfrm>
          <a:prstGeom prst="rect">
            <a:avLst/>
          </a:prstGeom>
          <a:ln w="12700">
            <a:miter lim="400000"/>
          </a:ln>
        </p:spPr>
      </p:pic>
      <p:sp>
        <p:nvSpPr>
          <p:cNvPr id="407" name="Shape 40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08" name="Shape 40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09" name="Shape 40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lvl="0">
              <a:defRPr sz="1800"/>
            </a:pPr>
            <a:r>
              <a:rPr sz="3600"/>
              <a:t>@beckerfuffle</a:t>
            </a:r>
          </a:p>
        </p:txBody>
      </p:sp>
      <p:sp>
        <p:nvSpPr>
          <p:cNvPr id="410" name="Shape 41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lvl1pPr>
          </a:lstStyle>
          <a:p>
            <a:pPr lvl="0">
              <a:defRPr sz="1800"/>
            </a:pPr>
            <a:r>
              <a:rPr sz="3600"/>
              <a:t>#PyDataNYC</a:t>
            </a:r>
          </a:p>
        </p:txBody>
      </p:sp>
    </p:spTree>
  </p:cSld>
  <p:clrMapOvr>
    <a:masterClrMapping/>
  </p:clrMapOvr>
  <p:transition spd="fast"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15" name="Shape 415"/>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16" name="Shape 416"/>
          <p:cNvSpPr/>
          <p:nvPr/>
        </p:nvSpPr>
        <p:spPr>
          <a:xfrm>
            <a:off x="2451100" y="2717799"/>
            <a:ext cx="2070100"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17" name="Shape 4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18" name="Shape 41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23" name="Shape 423"/>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24" name="Shape 424"/>
          <p:cNvSpPr/>
          <p:nvPr/>
        </p:nvSpPr>
        <p:spPr>
          <a:xfrm>
            <a:off x="2654300" y="5422900"/>
            <a:ext cx="1676400" cy="6731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25" name="Shape 42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26" name="Shape 42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72" name="Shape 7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p>
        </p:txBody>
      </p:sp>
      <p:sp>
        <p:nvSpPr>
          <p:cNvPr id="73" name="Shape 7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74" name="Shape 7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31" name="Shape 431"/>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32" name="Shape 432"/>
          <p:cNvSpPr/>
          <p:nvPr/>
        </p:nvSpPr>
        <p:spPr>
          <a:xfrm>
            <a:off x="4698999" y="2882899"/>
            <a:ext cx="1765302"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33" name="Shape 43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34" name="Shape 43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8" name="Shape 438"/>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39" name="Shape 439"/>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40" name="Shape 440"/>
          <p:cNvSpPr/>
          <p:nvPr/>
        </p:nvSpPr>
        <p:spPr>
          <a:xfrm>
            <a:off x="6413499" y="4216400"/>
            <a:ext cx="2171702" cy="21717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41" name="Shape 44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42" name="Shape 44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47"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48" name="Shape 44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49" name="Shape 44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54"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55" name="Shape 45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56" name="Shape 45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57" name="Shape 457"/>
          <p:cNvSpPr/>
          <p:nvPr/>
        </p:nvSpPr>
        <p:spPr>
          <a:xfrm>
            <a:off x="2416571" y="5860058"/>
            <a:ext cx="2431258" cy="452240"/>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1" name="Shape 461"/>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62"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63" name="Shape 46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64" name="Shape 46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65" name="Shape 465"/>
          <p:cNvSpPr/>
          <p:nvPr/>
        </p:nvSpPr>
        <p:spPr>
          <a:xfrm>
            <a:off x="3571" y="4945658"/>
            <a:ext cx="12997658" cy="571501"/>
          </a:xfrm>
          <a:prstGeom prst="roundRect">
            <a:avLst>
              <a:gd name="adj" fmla="val 3956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Shape 469"/>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70"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71" name="Shape 47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72" name="Shape 47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73" name="Shape 473"/>
          <p:cNvSpPr/>
          <p:nvPr/>
        </p:nvSpPr>
        <p:spPr>
          <a:xfrm>
            <a:off x="32146" y="7536458"/>
            <a:ext cx="11267679" cy="571501"/>
          </a:xfrm>
          <a:prstGeom prst="roundRect">
            <a:avLst>
              <a:gd name="adj" fmla="val 3956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7" name="Shape 477"/>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78" name="Shape 478"/>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79" name="Shape 479"/>
          <p:cNvSpPr/>
          <p:nvPr/>
        </p:nvSpPr>
        <p:spPr>
          <a:xfrm>
            <a:off x="2451100" y="2717799"/>
            <a:ext cx="2070100"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80" name="Shape 48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81" name="Shape 48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title"/>
          </p:nvPr>
        </p:nvSpPr>
        <p:spPr>
          <a:prstGeom prst="rect">
            <a:avLst/>
          </a:prstGeom>
        </p:spPr>
        <p:txBody>
          <a:bodyPr/>
          <a:lstStyle/>
          <a:p>
            <a:pPr lvl="0">
              <a:defRPr b="0" sz="1800">
                <a:solidFill>
                  <a:srgbClr val="000000"/>
                </a:solidFill>
              </a:defRPr>
            </a:pPr>
            <a:r>
              <a:rPr b="1" sz="8200">
                <a:solidFill>
                  <a:srgbClr val="F16448"/>
                </a:solidFill>
              </a:rPr>
              <a:t>X_train</a:t>
            </a:r>
          </a:p>
        </p:txBody>
      </p:sp>
      <p:pic>
        <p:nvPicPr>
          <p:cNvPr id="486" name="droppedImage.png"/>
          <p:cNvPicPr/>
          <p:nvPr/>
        </p:nvPicPr>
        <p:blipFill>
          <a:blip r:embed="rId3">
            <a:extLst/>
          </a:blip>
          <a:stretch>
            <a:fillRect/>
          </a:stretch>
        </p:blipFill>
        <p:spPr>
          <a:xfrm>
            <a:off x="0" y="2705100"/>
            <a:ext cx="13010871" cy="4648201"/>
          </a:xfrm>
          <a:prstGeom prst="rect">
            <a:avLst/>
          </a:prstGeom>
          <a:ln w="12700">
            <a:miter lim="400000"/>
          </a:ln>
        </p:spPr>
      </p:pic>
      <p:sp>
        <p:nvSpPr>
          <p:cNvPr id="487" name="Shape 48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88" name="Shape 48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Shape 492"/>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93" name="Shape 493"/>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94" name="Shape 494"/>
          <p:cNvSpPr/>
          <p:nvPr/>
        </p:nvSpPr>
        <p:spPr>
          <a:xfrm>
            <a:off x="2654300" y="5422900"/>
            <a:ext cx="1676400" cy="6731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95" name="Shape 49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96" name="Shape 49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Shape 500"/>
          <p:cNvSpPr/>
          <p:nvPr>
            <p:ph type="title"/>
          </p:nvPr>
        </p:nvSpPr>
        <p:spPr>
          <a:prstGeom prst="rect">
            <a:avLst/>
          </a:prstGeom>
        </p:spPr>
        <p:txBody>
          <a:bodyPr/>
          <a:lstStyle/>
          <a:p>
            <a:pPr lvl="0">
              <a:defRPr b="0" sz="1800">
                <a:solidFill>
                  <a:srgbClr val="000000"/>
                </a:solidFill>
              </a:defRPr>
            </a:pPr>
            <a:r>
              <a:rPr b="1" sz="8200">
                <a:solidFill>
                  <a:srgbClr val="F16448"/>
                </a:solidFill>
              </a:rPr>
              <a:t>y_train</a:t>
            </a:r>
          </a:p>
        </p:txBody>
      </p:sp>
      <p:pic>
        <p:nvPicPr>
          <p:cNvPr id="501" name="droppedImage.png"/>
          <p:cNvPicPr/>
          <p:nvPr/>
        </p:nvPicPr>
        <p:blipFill>
          <a:blip r:embed="rId3">
            <a:extLst/>
          </a:blip>
          <a:stretch>
            <a:fillRect/>
          </a:stretch>
        </p:blipFill>
        <p:spPr>
          <a:xfrm>
            <a:off x="0" y="2705100"/>
            <a:ext cx="12992100" cy="4628088"/>
          </a:xfrm>
          <a:prstGeom prst="rect">
            <a:avLst/>
          </a:prstGeom>
          <a:ln w="12700">
            <a:miter lim="400000"/>
          </a:ln>
        </p:spPr>
      </p:pic>
      <p:sp>
        <p:nvSpPr>
          <p:cNvPr id="502" name="Shape 50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03" name="Shape 50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79" name="Shape 79"/>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p>
        </p:txBody>
      </p:sp>
      <p:sp>
        <p:nvSpPr>
          <p:cNvPr id="80" name="Shape 8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81" name="Shape 8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Tuning</a:t>
            </a:r>
          </a:p>
        </p:txBody>
      </p:sp>
      <p:pic>
        <p:nvPicPr>
          <p:cNvPr id="508" name="droppedImage.png"/>
          <p:cNvPicPr/>
          <p:nvPr/>
        </p:nvPicPr>
        <p:blipFill>
          <a:blip r:embed="rId3">
            <a:extLst/>
          </a:blip>
          <a:stretch>
            <a:fillRect/>
          </a:stretch>
        </p:blipFill>
        <p:spPr>
          <a:xfrm>
            <a:off x="139700" y="2705100"/>
            <a:ext cx="12725400" cy="5308600"/>
          </a:xfrm>
          <a:prstGeom prst="rect">
            <a:avLst/>
          </a:prstGeom>
          <a:ln w="12700">
            <a:miter lim="400000"/>
          </a:ln>
        </p:spPr>
      </p:pic>
      <p:sp>
        <p:nvSpPr>
          <p:cNvPr id="509" name="Shape 50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10" name="Shape 51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515" name="droppedImage.png"/>
          <p:cNvPicPr/>
          <p:nvPr/>
        </p:nvPicPr>
        <p:blipFill>
          <a:blip r:embed="rId3">
            <a:extLst/>
          </a:blip>
          <a:stretch>
            <a:fillRect/>
          </a:stretch>
        </p:blipFill>
        <p:spPr>
          <a:xfrm>
            <a:off x="0" y="2476500"/>
            <a:ext cx="13004800" cy="1439899"/>
          </a:xfrm>
          <a:prstGeom prst="rect">
            <a:avLst/>
          </a:prstGeom>
          <a:ln w="12700">
            <a:miter lim="400000"/>
          </a:ln>
        </p:spPr>
      </p:pic>
      <p:pic>
        <p:nvPicPr>
          <p:cNvPr id="516" name="droppedImage.png"/>
          <p:cNvPicPr/>
          <p:nvPr/>
        </p:nvPicPr>
        <p:blipFill>
          <a:blip r:embed="rId4">
            <a:extLst/>
          </a:blip>
          <a:stretch>
            <a:fillRect/>
          </a:stretch>
        </p:blipFill>
        <p:spPr>
          <a:xfrm>
            <a:off x="0" y="3937000"/>
            <a:ext cx="12983976" cy="4940300"/>
          </a:xfrm>
          <a:prstGeom prst="rect">
            <a:avLst/>
          </a:prstGeom>
          <a:ln w="12700">
            <a:miter lim="400000"/>
          </a:ln>
        </p:spPr>
      </p:pic>
      <p:sp>
        <p:nvSpPr>
          <p:cNvPr id="517" name="Shape 5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18" name="Shape 51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2" name="Shape 522"/>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523" name="droppedImage.png"/>
          <p:cNvPicPr/>
          <p:nvPr/>
        </p:nvPicPr>
        <p:blipFill>
          <a:blip r:embed="rId3">
            <a:extLst/>
          </a:blip>
          <a:stretch>
            <a:fillRect/>
          </a:stretch>
        </p:blipFill>
        <p:spPr>
          <a:xfrm>
            <a:off x="0" y="2476500"/>
            <a:ext cx="13004800" cy="1439899"/>
          </a:xfrm>
          <a:prstGeom prst="rect">
            <a:avLst/>
          </a:prstGeom>
          <a:ln w="12700">
            <a:miter lim="400000"/>
          </a:ln>
        </p:spPr>
      </p:pic>
      <p:pic>
        <p:nvPicPr>
          <p:cNvPr id="524" name="droppedImage.png"/>
          <p:cNvPicPr/>
          <p:nvPr/>
        </p:nvPicPr>
        <p:blipFill>
          <a:blip r:embed="rId4">
            <a:extLst/>
          </a:blip>
          <a:stretch>
            <a:fillRect/>
          </a:stretch>
        </p:blipFill>
        <p:spPr>
          <a:xfrm>
            <a:off x="0" y="3937000"/>
            <a:ext cx="12983976" cy="4940300"/>
          </a:xfrm>
          <a:prstGeom prst="rect">
            <a:avLst/>
          </a:prstGeom>
          <a:ln w="12700">
            <a:miter lim="400000"/>
          </a:ln>
        </p:spPr>
      </p:pic>
      <p:sp>
        <p:nvSpPr>
          <p:cNvPr id="525" name="Shape 52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26" name="Shape 52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0" name="Shape 530"/>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531" name="droppedImage.png"/>
          <p:cNvPicPr/>
          <p:nvPr/>
        </p:nvPicPr>
        <p:blipFill>
          <a:blip r:embed="rId3">
            <a:extLst/>
          </a:blip>
          <a:stretch>
            <a:fillRect/>
          </a:stretch>
        </p:blipFill>
        <p:spPr>
          <a:xfrm>
            <a:off x="0" y="2705100"/>
            <a:ext cx="12991318" cy="4826000"/>
          </a:xfrm>
          <a:prstGeom prst="rect">
            <a:avLst/>
          </a:prstGeom>
          <a:ln w="12700">
            <a:miter lim="400000"/>
          </a:ln>
        </p:spPr>
      </p:pic>
      <p:sp>
        <p:nvSpPr>
          <p:cNvPr id="532" name="Shape 53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33" name="Shape 53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ph type="title"/>
          </p:nvPr>
        </p:nvSpPr>
        <p:spPr>
          <a:prstGeom prst="rect">
            <a:avLst/>
          </a:prstGeom>
        </p:spPr>
        <p:txBody>
          <a:bodyPr/>
          <a:lstStyle/>
          <a:p>
            <a:pPr lvl="0">
              <a:defRPr b="0" sz="1800">
                <a:solidFill>
                  <a:srgbClr val="000000"/>
                </a:solidFill>
              </a:defRPr>
            </a:pPr>
            <a:r>
              <a:rPr b="1" sz="8200">
                <a:solidFill>
                  <a:srgbClr val="F16448"/>
                </a:solidFill>
              </a:rPr>
              <a:t>sklearn.metrics</a:t>
            </a:r>
          </a:p>
        </p:txBody>
      </p:sp>
      <p:sp>
        <p:nvSpPr>
          <p:cNvPr id="538" name="Shape 538"/>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accuracy_score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classification_report</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confusion_matrix</a:t>
            </a:r>
          </a:p>
        </p:txBody>
      </p:sp>
      <p:sp>
        <p:nvSpPr>
          <p:cNvPr id="539" name="Shape 53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40" name="Shape 54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ph type="title"/>
          </p:nvPr>
        </p:nvSpPr>
        <p:spPr>
          <a:prstGeom prst="rect">
            <a:avLst/>
          </a:prstGeom>
        </p:spPr>
        <p:txBody>
          <a:bodyPr/>
          <a:lstStyle/>
          <a:p>
            <a:pPr lvl="0">
              <a:defRPr b="0" sz="1800">
                <a:solidFill>
                  <a:srgbClr val="000000"/>
                </a:solidFill>
              </a:defRPr>
            </a:pPr>
            <a:r>
              <a:rPr b="1" sz="8200">
                <a:solidFill>
                  <a:srgbClr val="F16448"/>
                </a:solidFill>
              </a:rPr>
              <a:t>sklearn.metrics</a:t>
            </a:r>
          </a:p>
        </p:txBody>
      </p:sp>
      <p:sp>
        <p:nvSpPr>
          <p:cNvPr id="545" name="Shape 545"/>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accuracy_score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classification_report</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confusion_matrix</a:t>
            </a:r>
          </a:p>
        </p:txBody>
      </p:sp>
      <p:sp>
        <p:nvSpPr>
          <p:cNvPr id="546" name="Shape 54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47" name="pasted-image.png"/>
          <p:cNvPicPr/>
          <p:nvPr/>
        </p:nvPicPr>
        <p:blipFill>
          <a:blip r:embed="rId3">
            <a:extLst/>
          </a:blip>
          <a:stretch>
            <a:fillRect/>
          </a:stretch>
        </p:blipFill>
        <p:spPr>
          <a:xfrm>
            <a:off x="-1" y="6030434"/>
            <a:ext cx="13004801" cy="1784130"/>
          </a:xfrm>
          <a:prstGeom prst="rect">
            <a:avLst/>
          </a:prstGeom>
          <a:ln w="12700">
            <a:miter lim="400000"/>
          </a:ln>
        </p:spPr>
      </p:pic>
      <p:sp>
        <p:nvSpPr>
          <p:cNvPr id="548" name="Shape 54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2" name="Shape 552"/>
          <p:cNvSpPr/>
          <p:nvPr>
            <p:ph type="title"/>
          </p:nvPr>
        </p:nvSpPr>
        <p:spPr>
          <a:prstGeom prst="rect">
            <a:avLst/>
          </a:prstGeom>
        </p:spPr>
        <p:txBody>
          <a:bodyPr/>
          <a:lstStyle/>
          <a:p>
            <a:pPr lvl="0">
              <a:defRPr b="0" sz="1800">
                <a:solidFill>
                  <a:srgbClr val="000000"/>
                </a:solidFill>
              </a:defRPr>
            </a:pPr>
            <a:r>
              <a:rPr b="1" sz="8200">
                <a:solidFill>
                  <a:srgbClr val="F16448"/>
                </a:solidFill>
              </a:rPr>
              <a:t>accuracy_score</a:t>
            </a:r>
          </a:p>
        </p:txBody>
      </p:sp>
      <p:sp>
        <p:nvSpPr>
          <p:cNvPr id="553" name="Shape 55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54" name="pasted-image.png"/>
          <p:cNvPicPr/>
          <p:nvPr/>
        </p:nvPicPr>
        <p:blipFill>
          <a:blip r:embed="rId3">
            <a:extLst/>
          </a:blip>
          <a:stretch>
            <a:fillRect/>
          </a:stretch>
        </p:blipFill>
        <p:spPr>
          <a:xfrm>
            <a:off x="0" y="2504626"/>
            <a:ext cx="13004801" cy="3100483"/>
          </a:xfrm>
          <a:prstGeom prst="rect">
            <a:avLst/>
          </a:prstGeom>
          <a:ln w="12700">
            <a:miter lim="400000"/>
          </a:ln>
        </p:spPr>
      </p:pic>
      <p:sp>
        <p:nvSpPr>
          <p:cNvPr id="555" name="Shape 55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556" name="Shape 556"/>
          <p:cNvSpPr/>
          <p:nvPr/>
        </p:nvSpPr>
        <p:spPr>
          <a:xfrm>
            <a:off x="146886" y="4947486"/>
            <a:ext cx="6461249" cy="1270001"/>
          </a:xfrm>
          <a:prstGeom prst="rect">
            <a:avLst/>
          </a:prstGeom>
          <a:solidFill>
            <a:srgbClr val="FFFFFF"/>
          </a:solidFill>
          <a:ln w="12700">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0" name="Shape 560"/>
          <p:cNvSpPr/>
          <p:nvPr>
            <p:ph type="title"/>
          </p:nvPr>
        </p:nvSpPr>
        <p:spPr>
          <a:prstGeom prst="rect">
            <a:avLst/>
          </a:prstGeom>
        </p:spPr>
        <p:txBody>
          <a:bodyPr/>
          <a:lstStyle/>
          <a:p>
            <a:pPr lvl="0">
              <a:defRPr b="0" sz="1800">
                <a:solidFill>
                  <a:srgbClr val="000000"/>
                </a:solidFill>
              </a:defRPr>
            </a:pPr>
            <a:r>
              <a:rPr b="1" sz="8200">
                <a:solidFill>
                  <a:srgbClr val="F16448"/>
                </a:solidFill>
              </a:rPr>
              <a:t>accuracy_score</a:t>
            </a:r>
          </a:p>
        </p:txBody>
      </p:sp>
      <p:sp>
        <p:nvSpPr>
          <p:cNvPr id="561" name="Shape 56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62" name="pasted-image.png"/>
          <p:cNvPicPr/>
          <p:nvPr/>
        </p:nvPicPr>
        <p:blipFill>
          <a:blip r:embed="rId3">
            <a:extLst/>
          </a:blip>
          <a:stretch>
            <a:fillRect/>
          </a:stretch>
        </p:blipFill>
        <p:spPr>
          <a:xfrm>
            <a:off x="0" y="2504626"/>
            <a:ext cx="13004801" cy="3100483"/>
          </a:xfrm>
          <a:prstGeom prst="rect">
            <a:avLst/>
          </a:prstGeom>
          <a:ln w="12700">
            <a:miter lim="400000"/>
          </a:ln>
        </p:spPr>
      </p:pic>
      <p:sp>
        <p:nvSpPr>
          <p:cNvPr id="563" name="Shape 56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 name="Shape 567"/>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568" name="Shape 56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69"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570"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571" name="Shape 57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572" name="Shape 572"/>
          <p:cNvSpPr/>
          <p:nvPr/>
        </p:nvSpPr>
        <p:spPr>
          <a:xfrm>
            <a:off x="86635" y="3716261"/>
            <a:ext cx="9725839" cy="5130899"/>
          </a:xfrm>
          <a:prstGeom prst="rect">
            <a:avLst/>
          </a:prstGeom>
          <a:solidFill>
            <a:srgbClr val="FFFFFF"/>
          </a:solidFill>
          <a:ln w="12700">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 name="Shape 576"/>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577" name="Shape 57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78"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579"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580" name="Shape 58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86" name="Shape 86"/>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p>
        </p:txBody>
      </p:sp>
      <p:sp>
        <p:nvSpPr>
          <p:cNvPr id="87" name="Shape 8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88" name="Shape 8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Shape 584"/>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585" name="Shape 58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86"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587"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588" name="Shape 588"/>
          <p:cNvSpPr/>
          <p:nvPr/>
        </p:nvSpPr>
        <p:spPr>
          <a:xfrm>
            <a:off x="1596975" y="6434236"/>
            <a:ext cx="5947322" cy="398364"/>
          </a:xfrm>
          <a:prstGeom prst="roundRect">
            <a:avLst>
              <a:gd name="adj" fmla="val 47821"/>
            </a:avLst>
          </a:prstGeom>
          <a:ln w="508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589" name="Shape 58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Shape 593"/>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594" name="Shape 59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95" name="pasted-image.png"/>
          <p:cNvPicPr/>
          <p:nvPr/>
        </p:nvPicPr>
        <p:blipFill>
          <a:blip r:embed="rId3">
            <a:extLst/>
          </a:blip>
          <a:stretch>
            <a:fillRect/>
          </a:stretch>
        </p:blipFill>
        <p:spPr>
          <a:xfrm>
            <a:off x="0" y="2189115"/>
            <a:ext cx="13004801" cy="5777204"/>
          </a:xfrm>
          <a:prstGeom prst="rect">
            <a:avLst/>
          </a:prstGeom>
          <a:ln w="12700">
            <a:miter lim="400000"/>
          </a:ln>
        </p:spPr>
      </p:pic>
      <p:sp>
        <p:nvSpPr>
          <p:cNvPr id="596" name="Shape 59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597" name="Shape 597"/>
          <p:cNvSpPr/>
          <p:nvPr/>
        </p:nvSpPr>
        <p:spPr>
          <a:xfrm>
            <a:off x="86635" y="4459162"/>
            <a:ext cx="12934409" cy="4387998"/>
          </a:xfrm>
          <a:prstGeom prst="rect">
            <a:avLst/>
          </a:prstGeom>
          <a:solidFill>
            <a:srgbClr val="FFFFFF"/>
          </a:solidFill>
          <a:ln w="12700">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1" name="Shape 601"/>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02" name="Shape 60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03" name="pasted-image.png"/>
          <p:cNvPicPr/>
          <p:nvPr/>
        </p:nvPicPr>
        <p:blipFill>
          <a:blip r:embed="rId3">
            <a:extLst/>
          </a:blip>
          <a:stretch>
            <a:fillRect/>
          </a:stretch>
        </p:blipFill>
        <p:spPr>
          <a:xfrm>
            <a:off x="0" y="2189115"/>
            <a:ext cx="13004801" cy="5777204"/>
          </a:xfrm>
          <a:prstGeom prst="rect">
            <a:avLst/>
          </a:prstGeom>
          <a:ln w="12700">
            <a:miter lim="400000"/>
          </a:ln>
        </p:spPr>
      </p:pic>
      <p:sp>
        <p:nvSpPr>
          <p:cNvPr id="604" name="Shape 60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09" name="Shape 60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10" name="confused_1.png"/>
          <p:cNvPicPr/>
          <p:nvPr/>
        </p:nvPicPr>
        <p:blipFill>
          <a:blip r:embed="rId3">
            <a:extLst/>
          </a:blip>
          <a:stretch>
            <a:fillRect/>
          </a:stretch>
        </p:blipFill>
        <p:spPr>
          <a:xfrm>
            <a:off x="3277716" y="2021326"/>
            <a:ext cx="6449368" cy="6746027"/>
          </a:xfrm>
          <a:prstGeom prst="rect">
            <a:avLst/>
          </a:prstGeom>
          <a:ln w="12700">
            <a:miter lim="400000"/>
          </a:ln>
        </p:spPr>
      </p:pic>
      <p:sp>
        <p:nvSpPr>
          <p:cNvPr id="611" name="Shape 61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5" name="Shape 615"/>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16" name="Shape 61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17"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618" name="Shape 61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2" name="Shape 622"/>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23" name="Shape 62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24"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625" name="Shape 62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626" name=""/>
          <p:cNvPicPr/>
          <p:nvPr/>
        </p:nvPicPr>
        <p:blipFill>
          <a:blip r:embed="rId4">
            <a:extLst/>
          </a:blip>
          <a:stretch>
            <a:fillRect/>
          </a:stretch>
        </p:blipFill>
        <p:spPr>
          <a:xfrm rot="13500000">
            <a:off x="1924843" y="5138654"/>
            <a:ext cx="8566893" cy="368301"/>
          </a:xfrm>
          <a:prstGeom prst="rect">
            <a:avLst/>
          </a:prstGeom>
        </p:spPr>
      </p:pic>
    </p:spTree>
  </p:cSld>
  <p:clrMapOvr>
    <a:masterClrMapping/>
  </p:clrMapOvr>
  <p:transitio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1" name="Shape 631"/>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32" name="Shape 63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33"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634" name="Shape 63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635" name=""/>
          <p:cNvPicPr/>
          <p:nvPr/>
        </p:nvPicPr>
        <p:blipFill>
          <a:blip r:embed="rId4">
            <a:extLst/>
          </a:blip>
          <a:stretch>
            <a:fillRect/>
          </a:stretch>
        </p:blipFill>
        <p:spPr>
          <a:xfrm rot="13500000">
            <a:off x="3028703" y="4927599"/>
            <a:ext cx="7023593" cy="254001"/>
          </a:xfrm>
          <a:prstGeom prst="rect">
            <a:avLst/>
          </a:prstGeom>
        </p:spPr>
      </p:pic>
      <p:pic>
        <p:nvPicPr>
          <p:cNvPr id="637" name=""/>
          <p:cNvPicPr/>
          <p:nvPr/>
        </p:nvPicPr>
        <p:blipFill>
          <a:blip r:embed="rId5">
            <a:extLst/>
          </a:blip>
          <a:stretch>
            <a:fillRect/>
          </a:stretch>
        </p:blipFill>
        <p:spPr>
          <a:xfrm rot="13500000">
            <a:off x="2457971" y="5651499"/>
            <a:ext cx="7023593" cy="254001"/>
          </a:xfrm>
          <a:prstGeom prst="rect">
            <a:avLst/>
          </a:prstGeom>
        </p:spPr>
      </p:pic>
      <p:pic>
        <p:nvPicPr>
          <p:cNvPr id="639" name=""/>
          <p:cNvPicPr/>
          <p:nvPr/>
        </p:nvPicPr>
        <p:blipFill>
          <a:blip r:embed="rId6">
            <a:extLst/>
          </a:blip>
          <a:stretch>
            <a:fillRect/>
          </a:stretch>
        </p:blipFill>
        <p:spPr>
          <a:xfrm rot="13500000">
            <a:off x="3631738" y="4671462"/>
            <a:ext cx="6477429" cy="254001"/>
          </a:xfrm>
          <a:prstGeom prst="rect">
            <a:avLst/>
          </a:prstGeom>
        </p:spPr>
      </p:pic>
      <p:pic>
        <p:nvPicPr>
          <p:cNvPr id="641" name=""/>
          <p:cNvPicPr/>
          <p:nvPr/>
        </p:nvPicPr>
        <p:blipFill>
          <a:blip r:embed="rId7">
            <a:extLst/>
          </a:blip>
          <a:stretch>
            <a:fillRect/>
          </a:stretch>
        </p:blipFill>
        <p:spPr>
          <a:xfrm rot="13500000">
            <a:off x="2630555" y="5879011"/>
            <a:ext cx="6123022" cy="254001"/>
          </a:xfrm>
          <a:prstGeom prst="rect">
            <a:avLst/>
          </a:prstGeom>
        </p:spPr>
      </p:pic>
      <p:pic>
        <p:nvPicPr>
          <p:cNvPr id="643" name=""/>
          <p:cNvPicPr/>
          <p:nvPr/>
        </p:nvPicPr>
        <p:blipFill>
          <a:blip r:embed="rId8">
            <a:extLst/>
          </a:blip>
          <a:stretch>
            <a:fillRect/>
          </a:stretch>
        </p:blipFill>
        <p:spPr>
          <a:xfrm rot="13500000">
            <a:off x="2716948" y="6157822"/>
            <a:ext cx="5446376" cy="254001"/>
          </a:xfrm>
          <a:prstGeom prst="rect">
            <a:avLst/>
          </a:prstGeom>
        </p:spPr>
      </p:pic>
      <p:pic>
        <p:nvPicPr>
          <p:cNvPr id="645" name=""/>
          <p:cNvPicPr/>
          <p:nvPr/>
        </p:nvPicPr>
        <p:blipFill>
          <a:blip r:embed="rId9">
            <a:extLst/>
          </a:blip>
          <a:stretch>
            <a:fillRect/>
          </a:stretch>
        </p:blipFill>
        <p:spPr>
          <a:xfrm rot="13500000">
            <a:off x="4577812" y="4411392"/>
            <a:ext cx="5207218" cy="254001"/>
          </a:xfrm>
          <a:prstGeom prst="rect">
            <a:avLst/>
          </a:prstGeom>
        </p:spPr>
      </p:pic>
      <p:pic>
        <p:nvPicPr>
          <p:cNvPr id="647" name=""/>
          <p:cNvPicPr/>
          <p:nvPr/>
        </p:nvPicPr>
        <p:blipFill>
          <a:blip r:embed="rId10">
            <a:extLst/>
          </a:blip>
          <a:stretch>
            <a:fillRect/>
          </a:stretch>
        </p:blipFill>
        <p:spPr>
          <a:xfrm rot="13500000">
            <a:off x="5391839" y="4130435"/>
            <a:ext cx="4236687" cy="254001"/>
          </a:xfrm>
          <a:prstGeom prst="rect">
            <a:avLst/>
          </a:prstGeom>
        </p:spPr>
      </p:pic>
      <p:pic>
        <p:nvPicPr>
          <p:cNvPr id="649" name=""/>
          <p:cNvPicPr/>
          <p:nvPr/>
        </p:nvPicPr>
        <p:blipFill>
          <a:blip r:embed="rId11">
            <a:extLst/>
          </a:blip>
          <a:stretch>
            <a:fillRect/>
          </a:stretch>
        </p:blipFill>
        <p:spPr>
          <a:xfrm rot="13500000">
            <a:off x="2955819" y="6471003"/>
            <a:ext cx="4339290" cy="254001"/>
          </a:xfrm>
          <a:prstGeom prst="rect">
            <a:avLst/>
          </a:prstGeom>
        </p:spPr>
      </p:pic>
      <p:pic>
        <p:nvPicPr>
          <p:cNvPr id="651" name=""/>
          <p:cNvPicPr/>
          <p:nvPr/>
        </p:nvPicPr>
        <p:blipFill>
          <a:blip r:embed="rId12">
            <a:extLst/>
          </a:blip>
          <a:stretch>
            <a:fillRect/>
          </a:stretch>
        </p:blipFill>
        <p:spPr>
          <a:xfrm rot="13500000">
            <a:off x="2979334" y="6770558"/>
            <a:ext cx="3666499" cy="254001"/>
          </a:xfrm>
          <a:prstGeom prst="rect">
            <a:avLst/>
          </a:prstGeom>
        </p:spPr>
      </p:pic>
      <p:pic>
        <p:nvPicPr>
          <p:cNvPr id="653" name=""/>
          <p:cNvPicPr/>
          <p:nvPr/>
        </p:nvPicPr>
        <p:blipFill>
          <a:blip r:embed="rId13">
            <a:extLst/>
          </a:blip>
          <a:stretch>
            <a:fillRect/>
          </a:stretch>
        </p:blipFill>
        <p:spPr>
          <a:xfrm rot="13500000">
            <a:off x="6087736" y="3849978"/>
            <a:ext cx="3415699" cy="254001"/>
          </a:xfrm>
          <a:prstGeom prst="rect">
            <a:avLst/>
          </a:prstGeom>
        </p:spPr>
      </p:pic>
      <p:pic>
        <p:nvPicPr>
          <p:cNvPr id="655" name=""/>
          <p:cNvPicPr/>
          <p:nvPr/>
        </p:nvPicPr>
        <p:blipFill>
          <a:blip r:embed="rId14">
            <a:extLst/>
          </a:blip>
          <a:stretch>
            <a:fillRect/>
          </a:stretch>
        </p:blipFill>
        <p:spPr>
          <a:xfrm rot="13500000">
            <a:off x="6724097" y="3501392"/>
            <a:ext cx="2653956" cy="254001"/>
          </a:xfrm>
          <a:prstGeom prst="rect">
            <a:avLst/>
          </a:prstGeom>
        </p:spPr>
      </p:pic>
      <p:pic>
        <p:nvPicPr>
          <p:cNvPr id="657" name=""/>
          <p:cNvPicPr/>
          <p:nvPr/>
        </p:nvPicPr>
        <p:blipFill>
          <a:blip r:embed="rId15">
            <a:extLst/>
          </a:blip>
          <a:stretch>
            <a:fillRect/>
          </a:stretch>
        </p:blipFill>
        <p:spPr>
          <a:xfrm rot="13500000">
            <a:off x="3207847" y="7094840"/>
            <a:ext cx="2653956" cy="254001"/>
          </a:xfrm>
          <a:prstGeom prst="rect">
            <a:avLst/>
          </a:prstGeom>
        </p:spPr>
      </p:pic>
      <p:pic>
        <p:nvPicPr>
          <p:cNvPr id="659" name=""/>
          <p:cNvPicPr/>
          <p:nvPr/>
        </p:nvPicPr>
        <p:blipFill>
          <a:blip r:embed="rId16">
            <a:extLst/>
          </a:blip>
          <a:stretch>
            <a:fillRect/>
          </a:stretch>
        </p:blipFill>
        <p:spPr>
          <a:xfrm rot="13500000">
            <a:off x="3228837" y="7380126"/>
            <a:ext cx="1768128" cy="254001"/>
          </a:xfrm>
          <a:prstGeom prst="rect">
            <a:avLst/>
          </a:prstGeom>
        </p:spPr>
      </p:pic>
      <p:pic>
        <p:nvPicPr>
          <p:cNvPr id="661" name=""/>
          <p:cNvPicPr/>
          <p:nvPr/>
        </p:nvPicPr>
        <p:blipFill>
          <a:blip r:embed="rId17">
            <a:extLst/>
          </a:blip>
          <a:stretch>
            <a:fillRect/>
          </a:stretch>
        </p:blipFill>
        <p:spPr>
          <a:xfrm rot="13500000">
            <a:off x="7495960" y="3234401"/>
            <a:ext cx="1768129" cy="254001"/>
          </a:xfrm>
          <a:prstGeom prst="rect">
            <a:avLst/>
          </a:prstGeom>
        </p:spPr>
      </p:pic>
      <p:pic>
        <p:nvPicPr>
          <p:cNvPr id="663" name=""/>
          <p:cNvPicPr/>
          <p:nvPr/>
        </p:nvPicPr>
        <p:blipFill>
          <a:blip r:embed="rId18">
            <a:extLst/>
          </a:blip>
          <a:stretch>
            <a:fillRect/>
          </a:stretch>
        </p:blipFill>
        <p:spPr>
          <a:xfrm rot="13500000">
            <a:off x="8247595" y="2900204"/>
            <a:ext cx="822877" cy="254001"/>
          </a:xfrm>
          <a:prstGeom prst="rect">
            <a:avLst/>
          </a:prstGeom>
        </p:spPr>
      </p:pic>
      <p:pic>
        <p:nvPicPr>
          <p:cNvPr id="665" name=""/>
          <p:cNvPicPr/>
          <p:nvPr/>
        </p:nvPicPr>
        <p:blipFill>
          <a:blip r:embed="rId19">
            <a:extLst/>
          </a:blip>
          <a:stretch>
            <a:fillRect/>
          </a:stretch>
        </p:blipFill>
        <p:spPr>
          <a:xfrm rot="13500000">
            <a:off x="3453595" y="7727201"/>
            <a:ext cx="822877" cy="254001"/>
          </a:xfrm>
          <a:prstGeom prst="rect">
            <a:avLst/>
          </a:prstGeom>
        </p:spPr>
      </p:pic>
    </p:spTree>
  </p:cSld>
  <p:clrMapOvr>
    <a:masterClrMapping/>
  </p:clrMapOvr>
  <p:transitio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0" name="Shape 670"/>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71" name="Shape 67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72"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673" name="Shape 67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674" name="Shape 674"/>
          <p:cNvSpPr/>
          <p:nvPr/>
        </p:nvSpPr>
        <p:spPr>
          <a:xfrm>
            <a:off x="3291506" y="6223510"/>
            <a:ext cx="6645110" cy="799600"/>
          </a:xfrm>
          <a:prstGeom prst="roundRect">
            <a:avLst>
              <a:gd name="adj" fmla="val 23824"/>
            </a:avLst>
          </a:prstGeom>
          <a:ln w="508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8" name="Shape 678"/>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79" name="Shape 67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80"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681" name="Shape 68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682" name="Shape 682"/>
          <p:cNvSpPr/>
          <p:nvPr/>
        </p:nvSpPr>
        <p:spPr>
          <a:xfrm>
            <a:off x="3291506" y="6223510"/>
            <a:ext cx="6645110" cy="799600"/>
          </a:xfrm>
          <a:prstGeom prst="roundRect">
            <a:avLst>
              <a:gd name="adj" fmla="val 23824"/>
            </a:avLst>
          </a:prstGeom>
          <a:ln w="508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6" name="Shape 686"/>
          <p:cNvSpPr/>
          <p:nvPr>
            <p:ph type="title"/>
          </p:nvPr>
        </p:nvSpPr>
        <p:spPr>
          <a:prstGeom prst="rect">
            <a:avLst/>
          </a:prstGeom>
        </p:spPr>
        <p:txBody>
          <a:bodyPr/>
          <a:lstStyle/>
          <a:p>
            <a:pPr lvl="0">
              <a:defRPr b="0" sz="1800">
                <a:solidFill>
                  <a:srgbClr val="000000"/>
                </a:solidFill>
              </a:defRPr>
            </a:pPr>
            <a:r>
              <a:rPr b="1" sz="8200">
                <a:solidFill>
                  <a:srgbClr val="F16448"/>
                </a:solidFill>
              </a:rPr>
              <a:t>y_train</a:t>
            </a:r>
          </a:p>
        </p:txBody>
      </p:sp>
      <p:pic>
        <p:nvPicPr>
          <p:cNvPr id="687" name="droppedImage.png"/>
          <p:cNvPicPr/>
          <p:nvPr/>
        </p:nvPicPr>
        <p:blipFill>
          <a:blip r:embed="rId3">
            <a:extLst/>
          </a:blip>
          <a:stretch>
            <a:fillRect/>
          </a:stretch>
        </p:blipFill>
        <p:spPr>
          <a:xfrm>
            <a:off x="0" y="2705100"/>
            <a:ext cx="12992100" cy="4628088"/>
          </a:xfrm>
          <a:prstGeom prst="rect">
            <a:avLst/>
          </a:prstGeom>
          <a:ln w="12700">
            <a:miter lim="400000"/>
          </a:ln>
        </p:spPr>
      </p:pic>
      <p:sp>
        <p:nvSpPr>
          <p:cNvPr id="688" name="Shape 68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689" name="Shape 68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93" name="Shape 93"/>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Data Exploration</a:t>
            </a:r>
          </a:p>
        </p:txBody>
      </p:sp>
      <p:sp>
        <p:nvSpPr>
          <p:cNvPr id="94" name="Shape 9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95" name="Shape 9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3" name="Shape 693"/>
          <p:cNvSpPr/>
          <p:nvPr>
            <p:ph type="title"/>
          </p:nvPr>
        </p:nvSpPr>
        <p:spPr>
          <a:prstGeom prst="rect">
            <a:avLst/>
          </a:prstGeom>
        </p:spPr>
        <p:txBody>
          <a:bodyPr/>
          <a:lstStyle/>
          <a:p>
            <a:pPr lvl="0">
              <a:defRPr b="0" sz="1800">
                <a:solidFill>
                  <a:srgbClr val="000000"/>
                </a:solidFill>
              </a:defRPr>
            </a:pPr>
            <a:r>
              <a:rPr b="1" sz="8200">
                <a:solidFill>
                  <a:srgbClr val="F16448"/>
                </a:solidFill>
              </a:rPr>
              <a:t>INterpret</a:t>
            </a:r>
          </a:p>
        </p:txBody>
      </p:sp>
      <p:sp>
        <p:nvSpPr>
          <p:cNvPr id="694" name="Shape 69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95" name="pasted-image.png"/>
          <p:cNvPicPr/>
          <p:nvPr/>
        </p:nvPicPr>
        <p:blipFill>
          <a:blip r:embed="rId3">
            <a:extLst/>
          </a:blip>
          <a:stretch>
            <a:fillRect/>
          </a:stretch>
        </p:blipFill>
        <p:spPr>
          <a:xfrm>
            <a:off x="2790013" y="1437295"/>
            <a:ext cx="7424774" cy="7424775"/>
          </a:xfrm>
          <a:prstGeom prst="rect">
            <a:avLst/>
          </a:prstGeom>
          <a:ln w="12700">
            <a:miter lim="400000"/>
          </a:ln>
        </p:spPr>
      </p:pic>
      <p:sp>
        <p:nvSpPr>
          <p:cNvPr id="696" name="Shape 69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0" name="Shape 700"/>
          <p:cNvSpPr/>
          <p:nvPr>
            <p:ph type="title"/>
          </p:nvPr>
        </p:nvSpPr>
        <p:spPr>
          <a:prstGeom prst="rect">
            <a:avLst/>
          </a:prstGeom>
        </p:spPr>
        <p:txBody>
          <a:bodyPr/>
          <a:lstStyle/>
          <a:p>
            <a:pPr lvl="0">
              <a:defRPr b="0" sz="1800">
                <a:solidFill>
                  <a:srgbClr val="000000"/>
                </a:solidFill>
              </a:defRPr>
            </a:pPr>
            <a:r>
              <a:rPr b="1" sz="8200">
                <a:solidFill>
                  <a:srgbClr val="F16448"/>
                </a:solidFill>
              </a:rPr>
              <a:t>My Info</a:t>
            </a:r>
          </a:p>
        </p:txBody>
      </p:sp>
      <p:sp>
        <p:nvSpPr>
          <p:cNvPr id="701" name="Shape 701"/>
          <p:cNvSpPr/>
          <p:nvPr>
            <p:ph type="body" idx="1"/>
          </p:nvPr>
        </p:nvSpPr>
        <p:spPr>
          <a:xfrm>
            <a:off x="927100" y="2768600"/>
            <a:ext cx="11722100" cy="6083300"/>
          </a:xfrm>
          <a:prstGeom prst="rect">
            <a:avLst/>
          </a:prstGeom>
        </p:spPr>
        <p:txBody>
          <a:bodyPr lIns="0" tIns="0" rIns="0" bIns="0" anchor="t"/>
          <a:lstStyle/>
          <a:p>
            <a:pPr lvl="0" marL="0" indent="0">
              <a:lnSpc>
                <a:spcPct val="40000"/>
              </a:lnSpc>
              <a:buSzTx/>
              <a:buNone/>
              <a:defRPr sz="1800">
                <a:solidFill>
                  <a:srgbClr val="000000"/>
                </a:solidFill>
              </a:defRPr>
            </a:pPr>
            <a:r>
              <a:rPr b="1" sz="4500">
                <a:solidFill>
                  <a:srgbClr val="444444"/>
                </a:solidFill>
              </a:rPr>
              <a:t>Twitter</a:t>
            </a:r>
            <a:r>
              <a:rPr sz="4500">
                <a:solidFill>
                  <a:srgbClr val="444444"/>
                </a:solidFill>
              </a:rPr>
              <a:t>: </a:t>
            </a:r>
            <a:r>
              <a:rPr sz="4500">
                <a:solidFill>
                  <a:srgbClr val="444444"/>
                </a:solidFill>
                <a:hlinkClick r:id="rId3" invalidUrl="" action="" tgtFrame="" tooltip="" history="1" highlightClick="0" endSnd="0"/>
              </a:rPr>
              <a:t>@beckerfuffle</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Blog</a:t>
            </a:r>
            <a:r>
              <a:rPr sz="4500">
                <a:solidFill>
                  <a:srgbClr val="444444"/>
                </a:solidFill>
              </a:rPr>
              <a:t>: </a:t>
            </a:r>
            <a:r>
              <a:rPr sz="4500">
                <a:solidFill>
                  <a:srgbClr val="444444"/>
                </a:solidFill>
                <a:hlinkClick r:id="rId4" invalidUrl="" action="" tgtFrame="" tooltip="" history="1" highlightClick="0" endSnd="0"/>
              </a:rPr>
              <a:t>beckerfuffle.com</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Github</a:t>
            </a:r>
            <a:r>
              <a:rPr sz="4500">
                <a:solidFill>
                  <a:srgbClr val="444444"/>
                </a:solidFill>
              </a:rPr>
              <a:t>: </a:t>
            </a:r>
            <a:r>
              <a:rPr sz="4500">
                <a:solidFill>
                  <a:srgbClr val="444444"/>
                </a:solidFill>
                <a:hlinkClick r:id="rId5" invalidUrl="" action="" tgtFrame="" tooltip="" history="1" highlightClick="0" endSnd="0"/>
              </a:rPr>
              <a:t>github.com/mdbecker</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Work with me</a:t>
            </a:r>
            <a:r>
              <a:rPr sz="4500">
                <a:solidFill>
                  <a:srgbClr val="444444"/>
                </a:solidFill>
              </a:rPr>
              <a:t>: http://aweber.jobs</a:t>
            </a:r>
          </a:p>
        </p:txBody>
      </p:sp>
      <p:pic>
        <p:nvPicPr>
          <p:cNvPr id="702" name="flat-blue-AWeberCom-RGB.png"/>
          <p:cNvPicPr/>
          <p:nvPr/>
        </p:nvPicPr>
        <p:blipFill>
          <a:blip r:embed="rId6">
            <a:extLst/>
          </a:blip>
          <a:stretch>
            <a:fillRect/>
          </a:stretch>
        </p:blipFill>
        <p:spPr>
          <a:xfrm>
            <a:off x="22457" y="7353300"/>
            <a:ext cx="5981701" cy="1498600"/>
          </a:xfrm>
          <a:prstGeom prst="rect">
            <a:avLst/>
          </a:prstGeom>
          <a:ln w="12700">
            <a:miter lim="400000"/>
          </a:ln>
        </p:spPr>
      </p:pic>
      <p:pic>
        <p:nvPicPr>
          <p:cNvPr id="703" name="DataPhilly_whiteonblack.png"/>
          <p:cNvPicPr/>
          <p:nvPr/>
        </p:nvPicPr>
        <p:blipFill>
          <a:blip r:embed="rId7">
            <a:extLst/>
          </a:blip>
          <a:stretch>
            <a:fillRect/>
          </a:stretch>
        </p:blipFill>
        <p:spPr>
          <a:xfrm>
            <a:off x="6172200" y="7720806"/>
            <a:ext cx="6832600" cy="1067594"/>
          </a:xfrm>
          <a:prstGeom prst="rect">
            <a:avLst/>
          </a:prstGeom>
          <a:ln w="12700">
            <a:miter lim="400000"/>
          </a:ln>
        </p:spPr>
      </p:pic>
      <p:sp>
        <p:nvSpPr>
          <p:cNvPr id="704" name="Shape 70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705" name="Shape 70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hape 99"/>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100" name="Shape 100"/>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Data Exploration</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Predictive Modeling</a:t>
            </a:r>
          </a:p>
        </p:txBody>
      </p:sp>
      <p:sp>
        <p:nvSpPr>
          <p:cNvPr id="101" name="Shape 10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02" name="Shape 10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jpeg"/></Relationships>

</file>

<file path=ppt/theme/_rels/theme2.xml.rels><?xml version="1.0" encoding="UTF-8" standalone="yes"?><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Semibold"/>
        <a:ea typeface="Source Sans Pro Semibold"/>
        <a:cs typeface="Source Sans Pro Semibold"/>
      </a:majorFont>
      <a:minorFont>
        <a:latin typeface="Source Sans Pro Semibold"/>
        <a:ea typeface="Source Sans Pro Semibold"/>
        <a:cs typeface="Source Sans Pro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191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Semibold"/>
        <a:ea typeface="Source Sans Pro Semibold"/>
        <a:cs typeface="Source Sans Pro Semibold"/>
      </a:majorFont>
      <a:minorFont>
        <a:latin typeface="Source Sans Pro Semibold"/>
        <a:ea typeface="Source Sans Pro Semibold"/>
        <a:cs typeface="Source Sans Pro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191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